
<file path=[Content_Types].xml><?xml version="1.0" encoding="utf-8"?>
<Types xmlns="http://schemas.openxmlformats.org/package/2006/content-types">
  <Default Extension="jpeg" ContentType="image/jpeg"/>
  <Default Extension="gif" ContentType="image/gif"/>
  <Default Extension="wmf" ContentType="image/x-w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53"/>
  </p:handoutMasterIdLst>
  <p:sldIdLst>
    <p:sldId id="256" r:id="rId3"/>
    <p:sldId id="355" r:id="rId5"/>
    <p:sldId id="315" r:id="rId6"/>
    <p:sldId id="316" r:id="rId7"/>
    <p:sldId id="359" r:id="rId8"/>
    <p:sldId id="392" r:id="rId9"/>
    <p:sldId id="385" r:id="rId10"/>
    <p:sldId id="356" r:id="rId11"/>
    <p:sldId id="386" r:id="rId12"/>
    <p:sldId id="387" r:id="rId13"/>
    <p:sldId id="388" r:id="rId14"/>
    <p:sldId id="389" r:id="rId15"/>
    <p:sldId id="390" r:id="rId16"/>
    <p:sldId id="360" r:id="rId17"/>
    <p:sldId id="361" r:id="rId18"/>
    <p:sldId id="362" r:id="rId19"/>
    <p:sldId id="363" r:id="rId20"/>
    <p:sldId id="364" r:id="rId21"/>
    <p:sldId id="365" r:id="rId22"/>
    <p:sldId id="366" r:id="rId23"/>
    <p:sldId id="367" r:id="rId24"/>
    <p:sldId id="368" r:id="rId25"/>
    <p:sldId id="369" r:id="rId26"/>
    <p:sldId id="370" r:id="rId27"/>
    <p:sldId id="371" r:id="rId28"/>
    <p:sldId id="372" r:id="rId29"/>
    <p:sldId id="373" r:id="rId30"/>
    <p:sldId id="374" r:id="rId31"/>
    <p:sldId id="375" r:id="rId32"/>
    <p:sldId id="376" r:id="rId33"/>
    <p:sldId id="377" r:id="rId34"/>
    <p:sldId id="378" r:id="rId35"/>
    <p:sldId id="379" r:id="rId36"/>
    <p:sldId id="357" r:id="rId37"/>
    <p:sldId id="391" r:id="rId38"/>
    <p:sldId id="358" r:id="rId39"/>
    <p:sldId id="380" r:id="rId40"/>
    <p:sldId id="381" r:id="rId41"/>
    <p:sldId id="382" r:id="rId42"/>
    <p:sldId id="383" r:id="rId43"/>
    <p:sldId id="384" r:id="rId44"/>
    <p:sldId id="285" r:id="rId45"/>
    <p:sldId id="263" r:id="rId46"/>
    <p:sldId id="264" r:id="rId47"/>
    <p:sldId id="270" r:id="rId48"/>
    <p:sldId id="271" r:id="rId49"/>
    <p:sldId id="272" r:id="rId50"/>
    <p:sldId id="273" r:id="rId51"/>
    <p:sldId id="353" r:id="rId52"/>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0808"/>
    <a:srgbClr val="339966"/>
    <a:srgbClr val="CC9900"/>
    <a:srgbClr val="A50021"/>
    <a:srgbClr val="FF6600"/>
    <a:srgbClr val="003399"/>
    <a:srgbClr val="1CE43D"/>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7570"/>
    <p:restoredTop sz="80710"/>
  </p:normalViewPr>
  <p:slideViewPr>
    <p:cSldViewPr showGuides="1">
      <p:cViewPr varScale="1">
        <p:scale>
          <a:sx n="97" d="100"/>
          <a:sy n="97" d="100"/>
        </p:scale>
        <p:origin x="-2454" y="-90"/>
      </p:cViewPr>
      <p:guideLst>
        <p:guide orient="horz" pos="2160"/>
        <p:guide pos="2880"/>
      </p:guideLst>
    </p:cSldViewPr>
  </p:slid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6" Type="http://schemas.openxmlformats.org/officeDocument/2006/relationships/tableStyles" Target="tableStyles.xml"/><Relationship Id="rId55" Type="http://schemas.openxmlformats.org/officeDocument/2006/relationships/viewProps" Target="viewProps.xml"/><Relationship Id="rId54" Type="http://schemas.openxmlformats.org/officeDocument/2006/relationships/presProps" Target="presProps.xml"/><Relationship Id="rId53" Type="http://schemas.openxmlformats.org/officeDocument/2006/relationships/handoutMaster" Target="handoutMasters/handoutMaster1.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57346" name="页眉占位符 57345"/>
          <p:cNvSpPr>
            <a:spLocks noGrp="1"/>
          </p:cNvSpPr>
          <p:nvPr>
            <p:ph type="hdr" sz="quarter"/>
          </p:nvPr>
        </p:nvSpPr>
        <p:spPr>
          <a:xfrm>
            <a:off x="0" y="0"/>
            <a:ext cx="2971800" cy="457200"/>
          </a:xfrm>
          <a:prstGeom prst="rect">
            <a:avLst/>
          </a:prstGeom>
          <a:noFill/>
          <a:ln w="9525">
            <a:noFill/>
          </a:ln>
        </p:spPr>
        <p:txBody>
          <a:bodyPr/>
          <a:p>
            <a:pPr lvl="0" fontAlgn="base"/>
            <a:endParaRPr lang="zh-CN" altLang="en-US" sz="1200" strike="noStrike" noProof="1" dirty="0"/>
          </a:p>
        </p:txBody>
      </p:sp>
      <p:sp>
        <p:nvSpPr>
          <p:cNvPr id="57347" name="日期占位符 57346"/>
          <p:cNvSpPr>
            <a:spLocks noGrp="1"/>
          </p:cNvSpPr>
          <p:nvPr>
            <p:ph type="dt" sz="quarter" idx="1"/>
          </p:nvPr>
        </p:nvSpPr>
        <p:spPr>
          <a:xfrm>
            <a:off x="3884613" y="0"/>
            <a:ext cx="2971800" cy="457200"/>
          </a:xfrm>
          <a:prstGeom prst="rect">
            <a:avLst/>
          </a:prstGeom>
          <a:noFill/>
          <a:ln w="9525">
            <a:noFill/>
          </a:ln>
        </p:spPr>
        <p:txBody>
          <a:bodyPr/>
          <a:p>
            <a:pPr lvl="0" algn="r" fontAlgn="base"/>
            <a:endParaRPr lang="zh-CN" altLang="en-US" sz="1200" strike="noStrike" noProof="1" dirty="0"/>
          </a:p>
        </p:txBody>
      </p:sp>
      <p:sp>
        <p:nvSpPr>
          <p:cNvPr id="57348" name="页脚占位符 57347"/>
          <p:cNvSpPr>
            <a:spLocks noGrp="1"/>
          </p:cNvSpPr>
          <p:nvPr>
            <p:ph type="ftr" sz="quarter" idx="2"/>
          </p:nvPr>
        </p:nvSpPr>
        <p:spPr>
          <a:xfrm>
            <a:off x="0" y="8685213"/>
            <a:ext cx="2971800" cy="457200"/>
          </a:xfrm>
          <a:prstGeom prst="rect">
            <a:avLst/>
          </a:prstGeom>
          <a:noFill/>
          <a:ln w="9525">
            <a:noFill/>
          </a:ln>
        </p:spPr>
        <p:txBody>
          <a:bodyPr anchor="b"/>
          <a:p>
            <a:pPr lvl="0" fontAlgn="base"/>
            <a:endParaRPr lang="zh-CN" altLang="en-US" sz="1200" strike="noStrike" noProof="1" dirty="0"/>
          </a:p>
        </p:txBody>
      </p:sp>
      <p:sp>
        <p:nvSpPr>
          <p:cNvPr id="57349" name="灯片编号占位符 57348"/>
          <p:cNvSpPr>
            <a:spLocks noGrp="1"/>
          </p:cNvSpPr>
          <p:nvPr>
            <p:ph type="sldNum" sz="quarter" idx="3"/>
          </p:nvPr>
        </p:nvSpPr>
        <p:spPr>
          <a:xfrm>
            <a:off x="3884613" y="8685213"/>
            <a:ext cx="2971800" cy="457200"/>
          </a:xfrm>
          <a:prstGeom prst="rect">
            <a:avLst/>
          </a:prstGeom>
          <a:noFill/>
          <a:ln w="9525">
            <a:noFill/>
          </a:ln>
        </p:spPr>
        <p:txBody>
          <a:bodyPr anchor="b"/>
          <a:p>
            <a:pPr lvl="0" algn="r" fontAlgn="base"/>
            <a:fld id="{9A0DB2DC-4C9A-4742-B13C-FB6460FD3503}" type="slidenum">
              <a:rPr lang="zh-CN" altLang="en-US" sz="1200" strike="noStrike" noProof="1" dirty="0">
                <a:latin typeface="Verdana" panose="020B0604030504040204" pitchFamily="34" charset="0"/>
                <a:ea typeface="宋体" panose="02010600030101010101" pitchFamily="2" charset="-122"/>
                <a:cs typeface="+mn-cs"/>
              </a:rPr>
            </a:fld>
            <a:endParaRPr lang="zh-CN" altLang="en-US" sz="1200" strike="noStrike" noProof="1"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59394" name="页眉占位符 59393"/>
          <p:cNvSpPr>
            <a:spLocks noGrp="1"/>
          </p:cNvSpPr>
          <p:nvPr>
            <p:ph type="hdr" sz="quarter"/>
          </p:nvPr>
        </p:nvSpPr>
        <p:spPr>
          <a:xfrm>
            <a:off x="0" y="0"/>
            <a:ext cx="2971800" cy="457200"/>
          </a:xfrm>
          <a:prstGeom prst="rect">
            <a:avLst/>
          </a:prstGeom>
          <a:noFill/>
          <a:ln w="9525">
            <a:noFill/>
          </a:ln>
        </p:spPr>
        <p:txBody>
          <a:bodyPr/>
          <a:p>
            <a:pPr lvl="0" fontAlgn="base"/>
            <a:endParaRPr lang="zh-CN" altLang="en-US" sz="1200" strike="noStrike" noProof="1" dirty="0"/>
          </a:p>
        </p:txBody>
      </p:sp>
      <p:sp>
        <p:nvSpPr>
          <p:cNvPr id="59395" name="日期占位符 59394"/>
          <p:cNvSpPr>
            <a:spLocks noGrp="1"/>
          </p:cNvSpPr>
          <p:nvPr>
            <p:ph type="dt" idx="1"/>
          </p:nvPr>
        </p:nvSpPr>
        <p:spPr>
          <a:xfrm>
            <a:off x="3884613" y="0"/>
            <a:ext cx="2971800" cy="457200"/>
          </a:xfrm>
          <a:prstGeom prst="rect">
            <a:avLst/>
          </a:prstGeom>
          <a:noFill/>
          <a:ln w="9525">
            <a:noFill/>
          </a:ln>
        </p:spPr>
        <p:txBody>
          <a:bodyPr/>
          <a:p>
            <a:pPr lvl="0" algn="r" fontAlgn="base"/>
            <a:endParaRPr lang="zh-CN" altLang="en-US" sz="1200" strike="noStrike" noProof="1" dirty="0"/>
          </a:p>
        </p:txBody>
      </p:sp>
      <p:sp>
        <p:nvSpPr>
          <p:cNvPr id="4100" name="幻灯片图像占位符 59395"/>
          <p:cNvSpPr>
            <a:spLocks noRo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4101" name="文本占位符 59396"/>
          <p:cNvSpPr>
            <a:spLocks noGrp="1"/>
          </p:cNvSpPr>
          <p:nvPr>
            <p:ph type="body" sz="quarter"/>
          </p:nvPr>
        </p:nvSpPr>
        <p:spPr>
          <a:xfrm>
            <a:off x="685800" y="4343400"/>
            <a:ext cx="5486400" cy="4114800"/>
          </a:xfrm>
          <a:prstGeom prst="rect">
            <a:avLst/>
          </a:prstGeom>
          <a:noFill/>
          <a:ln w="9525">
            <a:noFill/>
          </a:ln>
        </p:spPr>
        <p:txBody>
          <a:bodyPr anchor="t"/>
          <a:p>
            <a:pPr lvl="0" indent="0"/>
            <a:r>
              <a:rPr lang="zh-CN" altLang="en-US" dirty="0"/>
              <a:t>单击此处编辑母版文本样式</a:t>
            </a:r>
            <a:endParaRPr lang="zh-CN" altLang="en-US" dirty="0"/>
          </a:p>
          <a:p>
            <a:pPr lvl="1" indent="0"/>
            <a:r>
              <a:rPr lang="zh-CN" altLang="en-US" dirty="0"/>
              <a:t>第二级</a:t>
            </a:r>
            <a:endParaRPr lang="zh-CN" altLang="en-US" dirty="0"/>
          </a:p>
          <a:p>
            <a:pPr lvl="2" indent="0"/>
            <a:r>
              <a:rPr lang="zh-CN" altLang="en-US" dirty="0"/>
              <a:t>第三级</a:t>
            </a:r>
            <a:endParaRPr lang="zh-CN" altLang="en-US" dirty="0"/>
          </a:p>
          <a:p>
            <a:pPr lvl="3" indent="0"/>
            <a:r>
              <a:rPr lang="zh-CN" altLang="en-US" dirty="0"/>
              <a:t>第四级</a:t>
            </a:r>
            <a:endParaRPr lang="zh-CN" altLang="en-US" dirty="0"/>
          </a:p>
          <a:p>
            <a:pPr lvl="4" indent="0"/>
            <a:r>
              <a:rPr lang="zh-CN" altLang="en-US" dirty="0"/>
              <a:t>第五级</a:t>
            </a:r>
            <a:endParaRPr lang="zh-CN" altLang="en-US" dirty="0"/>
          </a:p>
        </p:txBody>
      </p:sp>
      <p:sp>
        <p:nvSpPr>
          <p:cNvPr id="59398" name="页脚占位符 59397"/>
          <p:cNvSpPr>
            <a:spLocks noGrp="1"/>
          </p:cNvSpPr>
          <p:nvPr>
            <p:ph type="ftr" sz="quarter" idx="4"/>
          </p:nvPr>
        </p:nvSpPr>
        <p:spPr>
          <a:xfrm>
            <a:off x="0" y="8685213"/>
            <a:ext cx="2971800" cy="457200"/>
          </a:xfrm>
          <a:prstGeom prst="rect">
            <a:avLst/>
          </a:prstGeom>
          <a:noFill/>
          <a:ln w="9525">
            <a:noFill/>
          </a:ln>
        </p:spPr>
        <p:txBody>
          <a:bodyPr anchor="b"/>
          <a:p>
            <a:pPr lvl="0" fontAlgn="base"/>
            <a:endParaRPr lang="zh-CN" altLang="en-US" sz="1200" strike="noStrike" noProof="1" dirty="0"/>
          </a:p>
        </p:txBody>
      </p:sp>
      <p:sp>
        <p:nvSpPr>
          <p:cNvPr id="59399" name="灯片编号占位符 59398"/>
          <p:cNvSpPr>
            <a:spLocks noGrp="1"/>
          </p:cNvSpPr>
          <p:nvPr>
            <p:ph type="sldNum" sz="quarter" idx="5"/>
          </p:nvPr>
        </p:nvSpPr>
        <p:spPr>
          <a:xfrm>
            <a:off x="3884613" y="8685213"/>
            <a:ext cx="2971800" cy="457200"/>
          </a:xfrm>
          <a:prstGeom prst="rect">
            <a:avLst/>
          </a:prstGeom>
          <a:noFill/>
          <a:ln w="9525">
            <a:noFill/>
          </a:ln>
        </p:spPr>
        <p:txBody>
          <a:bodyPr anchor="b"/>
          <a:p>
            <a:pPr lvl="0" algn="r" fontAlgn="base"/>
            <a:fld id="{9A0DB2DC-4C9A-4742-B13C-FB6460FD3503}" type="slidenum">
              <a:rPr lang="zh-CN" altLang="en-US" sz="1200" strike="noStrike" noProof="1" dirty="0">
                <a:latin typeface="Verdana" panose="020B0604030504040204" pitchFamily="34" charset="0"/>
                <a:ea typeface="宋体" panose="02010600030101010101" pitchFamily="2" charset="-122"/>
                <a:cs typeface="+mn-cs"/>
              </a:rPr>
            </a:fld>
            <a:endParaRPr lang="zh-CN" altLang="en-US" sz="1200" strike="noStrike" noProof="1" dirty="0"/>
          </a:p>
        </p:txBody>
      </p:sp>
    </p:spTree>
  </p:cSld>
  <p:clrMap bg1="lt1" tx1="dk1" bg2="lt2" tx2="dk2" accent1="accent1" accent2="accent2" accent3="accent3" accent4="accent4" accent5="accent5" accent6="accent6" hlink="hlink" folHlink="folHlink"/>
  <p:hf sldNum="0" hdr="0" ftr="0" dt="0"/>
  <p:notesStyle>
    <a:lvl1pPr marL="0" lvl="0"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5pPr>
    <a:lvl6pPr marL="2286000" lvl="5"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幻灯片图像占位符 66561"/>
          <p:cNvSpPr>
            <a:spLocks noRot="1" noTextEdit="1"/>
          </p:cNvSpPr>
          <p:nvPr>
            <p:ph type="sldImg"/>
          </p:nvPr>
        </p:nvSpPr>
        <p:spPr>
          <a:ln/>
        </p:spPr>
      </p:sp>
      <p:sp>
        <p:nvSpPr>
          <p:cNvPr id="6146" name="文本占位符 66562"/>
          <p:cNvSpPr>
            <a:spLocks noGrp="1"/>
          </p:cNvSpPr>
          <p:nvPr>
            <p:ph type="body"/>
          </p:nvPr>
        </p:nvSpPr>
        <p:spPr>
          <a:ln/>
        </p:spPr>
        <p:txBody>
          <a:bodyPr anchor="t"/>
          <a:p>
            <a:pPr lvl="0" indent="0"/>
            <a:endParaRPr lang="zh-CN" altLang="zh-CN" dirty="0"/>
          </a:p>
        </p:txBody>
      </p:sp>
      <p:sp>
        <p:nvSpPr>
          <p:cNvPr id="6147" name="灯片编号占位符 1"/>
          <p:cNvSpPr/>
          <p:nvPr>
            <p:ph type="sldNum" sz="quarte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latin typeface="Verdana" panose="020B0604030504040204" pitchFamily="34" charset="0"/>
                <a:ea typeface="宋体" panose="02010600030101010101" pitchFamily="2" charset="-122"/>
              </a:rPr>
            </a:fld>
            <a:endParaRPr lang="zh-CN" altLang="en-US" sz="1200" dirty="0">
              <a:latin typeface="Verdana" panose="020B0604030504040204" pitchFamily="34" charset="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幻灯片图像占位符 216065"/>
          <p:cNvSpPr>
            <a:spLocks noRot="1" noTextEdit="1"/>
          </p:cNvSpPr>
          <p:nvPr>
            <p:ph type="sldImg"/>
          </p:nvPr>
        </p:nvSpPr>
        <p:spPr>
          <a:ln/>
        </p:spPr>
      </p:sp>
      <p:sp>
        <p:nvSpPr>
          <p:cNvPr id="32770" name="文本占位符 216066"/>
          <p:cNvSpPr>
            <a:spLocks noGrp="1"/>
          </p:cNvSpPr>
          <p:nvPr>
            <p:ph type="body"/>
          </p:nvPr>
        </p:nvSpPr>
        <p:spPr>
          <a:ln/>
        </p:spPr>
        <p:txBody>
          <a:bodyPr anchor="t"/>
          <a:p>
            <a:pPr lvl="0" indent="0"/>
            <a:r>
              <a:rPr lang="en-US" altLang="zh-CN" sz="1000" dirty="0"/>
              <a:t>1980</a:t>
            </a:r>
            <a:r>
              <a:rPr lang="zh-CN" altLang="en-US" sz="1000" dirty="0"/>
              <a:t>年 </a:t>
            </a:r>
            <a:r>
              <a:rPr lang="en-US" altLang="zh-CN" sz="1000" dirty="0"/>
              <a:t>Three Rivers</a:t>
            </a:r>
            <a:r>
              <a:rPr lang="zh-CN" altLang="en-US" sz="1000" dirty="0"/>
              <a:t>公司推出</a:t>
            </a:r>
            <a:r>
              <a:rPr lang="en-US" altLang="zh-CN" sz="1000" dirty="0" err="1"/>
              <a:t>Perq</a:t>
            </a:r>
            <a:r>
              <a:rPr lang="zh-CN" altLang="en-US" sz="1000" dirty="0"/>
              <a:t>图形工作站 </a:t>
            </a:r>
            <a:endParaRPr lang="zh-CN" altLang="en-US" sz="1000" dirty="0"/>
          </a:p>
          <a:p>
            <a:pPr lvl="0" indent="0"/>
            <a:r>
              <a:rPr lang="zh-CN" altLang="en-US" sz="1000" dirty="0"/>
              <a:t>　　</a:t>
            </a:r>
            <a:r>
              <a:rPr lang="en-US" altLang="zh-CN" sz="1000" dirty="0"/>
              <a:t>1981</a:t>
            </a:r>
            <a:r>
              <a:rPr lang="zh-CN" altLang="en-US" sz="1000" dirty="0"/>
              <a:t>年 施乐公司推出了</a:t>
            </a:r>
            <a:r>
              <a:rPr lang="en-US" altLang="zh-CN" sz="1000" dirty="0"/>
              <a:t>Alto</a:t>
            </a:r>
            <a:r>
              <a:rPr lang="zh-CN" altLang="en-US" sz="1000" dirty="0"/>
              <a:t>的继承者</a:t>
            </a:r>
            <a:r>
              <a:rPr lang="en-US" altLang="zh-CN" sz="1000" dirty="0"/>
              <a:t>Star</a:t>
            </a:r>
            <a:r>
              <a:rPr lang="zh-CN" altLang="en-US" sz="1000" dirty="0"/>
              <a:t>，</a:t>
            </a:r>
            <a:r>
              <a:rPr lang="en-US" altLang="zh-CN" sz="1000" dirty="0"/>
              <a:t>Alto</a:t>
            </a:r>
            <a:r>
              <a:rPr lang="zh-CN" altLang="en-US" sz="1000" dirty="0"/>
              <a:t>曾首次使用了窗口设计 </a:t>
            </a:r>
            <a:endParaRPr lang="zh-CN" altLang="en-US" sz="1000" dirty="0"/>
          </a:p>
          <a:p>
            <a:pPr lvl="0" indent="0"/>
            <a:r>
              <a:rPr lang="zh-CN" altLang="en-US" sz="1000" dirty="0"/>
              <a:t>　　</a:t>
            </a:r>
            <a:r>
              <a:rPr lang="en-US" altLang="zh-CN" sz="1000" dirty="0"/>
              <a:t>1984</a:t>
            </a:r>
            <a:r>
              <a:rPr lang="zh-CN" altLang="en-US" sz="1000" dirty="0"/>
              <a:t>年 苹果公司推出</a:t>
            </a:r>
            <a:r>
              <a:rPr lang="en-US" altLang="zh-CN" sz="1000"/>
              <a:t>Macintosh </a:t>
            </a:r>
            <a:endParaRPr lang="en-US" altLang="zh-CN" sz="1000"/>
          </a:p>
          <a:p>
            <a:pPr lvl="0" indent="0"/>
            <a:r>
              <a:rPr lang="zh-CN" altLang="en-US" sz="1000" dirty="0"/>
              <a:t>　　</a:t>
            </a:r>
            <a:r>
              <a:rPr lang="en-US" altLang="zh-CN" sz="1000" dirty="0"/>
              <a:t>1986</a:t>
            </a:r>
            <a:r>
              <a:rPr lang="zh-CN" altLang="en-US" sz="1000" dirty="0"/>
              <a:t>年 首款用于</a:t>
            </a:r>
            <a:r>
              <a:rPr lang="en-US" altLang="zh-CN" sz="1000" dirty="0"/>
              <a:t>Unix</a:t>
            </a:r>
            <a:r>
              <a:rPr lang="zh-CN" altLang="en-US" sz="1000" dirty="0"/>
              <a:t>的窗口系统</a:t>
            </a:r>
            <a:r>
              <a:rPr lang="en-US" altLang="zh-CN" sz="1000" dirty="0"/>
              <a:t>X Window System</a:t>
            </a:r>
            <a:r>
              <a:rPr lang="zh-CN" altLang="en-US" sz="1000" dirty="0"/>
              <a:t>发布 </a:t>
            </a:r>
            <a:endParaRPr lang="zh-CN" altLang="en-US" sz="1000" dirty="0"/>
          </a:p>
          <a:p>
            <a:pPr lvl="0" indent="0"/>
            <a:r>
              <a:rPr lang="zh-CN" altLang="en-US" sz="1000" dirty="0"/>
              <a:t>　　</a:t>
            </a:r>
            <a:r>
              <a:rPr lang="en-US" altLang="zh-CN" sz="1000" dirty="0"/>
              <a:t>1988</a:t>
            </a:r>
            <a:r>
              <a:rPr lang="zh-CN" altLang="en-US" sz="1000" dirty="0"/>
              <a:t>年 </a:t>
            </a:r>
            <a:r>
              <a:rPr lang="en-US" altLang="zh-CN" sz="1000" dirty="0"/>
              <a:t>IBM</a:t>
            </a:r>
            <a:r>
              <a:rPr lang="zh-CN" altLang="en-US" sz="1000" dirty="0"/>
              <a:t>发布</a:t>
            </a:r>
            <a:r>
              <a:rPr lang="en-US" altLang="zh-CN" sz="1000" dirty="0"/>
              <a:t>OS/2 1.10</a:t>
            </a:r>
            <a:r>
              <a:rPr lang="zh-CN" altLang="en-US" sz="1000" dirty="0"/>
              <a:t>标准版演示管理器（</a:t>
            </a:r>
            <a:r>
              <a:rPr lang="en-US" altLang="zh-CN" sz="1000" dirty="0"/>
              <a:t>Presentation Manager</a:t>
            </a:r>
            <a:r>
              <a:rPr lang="zh-CN" altLang="en-US" sz="1000" dirty="0"/>
              <a:t>），这是第一种支持</a:t>
            </a:r>
            <a:r>
              <a:rPr lang="en-US" altLang="zh-CN" sz="1000" dirty="0"/>
              <a:t>Intel</a:t>
            </a:r>
            <a:r>
              <a:rPr lang="zh-CN" altLang="en-US" sz="1000" dirty="0"/>
              <a:t>计算机的稳定的图形界面 </a:t>
            </a:r>
            <a:endParaRPr lang="zh-CN" altLang="en-US" sz="1000" dirty="0"/>
          </a:p>
          <a:p>
            <a:pPr lvl="0" indent="0"/>
            <a:r>
              <a:rPr lang="zh-CN" altLang="en-US" sz="1000" dirty="0"/>
              <a:t>　　</a:t>
            </a:r>
            <a:r>
              <a:rPr lang="en-US" altLang="zh-CN" sz="1000" dirty="0"/>
              <a:t>1992</a:t>
            </a:r>
            <a:r>
              <a:rPr lang="zh-CN" altLang="en-US" sz="1000" dirty="0"/>
              <a:t>年 微软公司发布</a:t>
            </a:r>
            <a:r>
              <a:rPr lang="en-US" altLang="zh-CN" sz="1000" dirty="0"/>
              <a:t>Windows 3.1</a:t>
            </a:r>
            <a:r>
              <a:rPr lang="zh-CN" altLang="en-US" sz="1000" dirty="0"/>
              <a:t>，增加了多媒体支持 </a:t>
            </a:r>
            <a:endParaRPr lang="zh-CN" altLang="en-US" sz="1000" dirty="0"/>
          </a:p>
          <a:p>
            <a:pPr lvl="0" indent="0"/>
            <a:r>
              <a:rPr lang="zh-CN" altLang="en-US" sz="1000" dirty="0"/>
              <a:t>　　</a:t>
            </a:r>
            <a:r>
              <a:rPr lang="en-US" altLang="zh-CN" sz="1000" dirty="0"/>
              <a:t>1995</a:t>
            </a:r>
            <a:r>
              <a:rPr lang="zh-CN" altLang="en-US" sz="1000" dirty="0"/>
              <a:t>年 微软的</a:t>
            </a:r>
            <a:r>
              <a:rPr lang="en-US" altLang="zh-CN" sz="1000" dirty="0"/>
              <a:t>Windows 95</a:t>
            </a:r>
            <a:r>
              <a:rPr lang="zh-CN" altLang="en-US" sz="1000" dirty="0"/>
              <a:t>发布，其视窗操作系统的外观基本定型 </a:t>
            </a:r>
            <a:endParaRPr lang="zh-CN" altLang="en-US" sz="1000" dirty="0"/>
          </a:p>
          <a:p>
            <a:pPr lvl="0" indent="0"/>
            <a:r>
              <a:rPr lang="zh-CN" altLang="en-US" sz="1000" dirty="0"/>
              <a:t>　　</a:t>
            </a:r>
            <a:r>
              <a:rPr lang="en-US" altLang="zh-CN" sz="1000" dirty="0"/>
              <a:t>1996</a:t>
            </a:r>
            <a:r>
              <a:rPr lang="zh-CN" altLang="en-US" sz="1000" dirty="0"/>
              <a:t>年 微软发布</a:t>
            </a:r>
            <a:r>
              <a:rPr lang="en-US" altLang="zh-CN" sz="1000" dirty="0"/>
              <a:t>Bob</a:t>
            </a:r>
            <a:r>
              <a:rPr lang="zh-CN" altLang="en-US" sz="1000" dirty="0"/>
              <a:t>，此软件具有动画助手和有趣的图片。 </a:t>
            </a:r>
            <a:endParaRPr lang="zh-CN" altLang="en-US" sz="1000" dirty="0"/>
          </a:p>
          <a:p>
            <a:pPr lvl="0" indent="0"/>
            <a:r>
              <a:rPr lang="zh-CN" altLang="en-US" sz="1000" dirty="0"/>
              <a:t>　　</a:t>
            </a:r>
            <a:r>
              <a:rPr lang="en-US" altLang="zh-CN" sz="1000" dirty="0"/>
              <a:t>1996</a:t>
            </a:r>
            <a:r>
              <a:rPr lang="zh-CN" altLang="en-US" sz="1000" dirty="0"/>
              <a:t>年 </a:t>
            </a:r>
            <a:r>
              <a:rPr lang="en-US" altLang="zh-CN" sz="1000" dirty="0"/>
              <a:t>IBM</a:t>
            </a:r>
            <a:r>
              <a:rPr lang="zh-CN" altLang="en-US" sz="1000" dirty="0"/>
              <a:t>发布</a:t>
            </a:r>
            <a:r>
              <a:rPr lang="en-US" altLang="zh-CN" sz="1000" dirty="0"/>
              <a:t>OS/2 Warp 4</a:t>
            </a:r>
            <a:r>
              <a:rPr lang="zh-CN" altLang="en-US" sz="1000" dirty="0"/>
              <a:t>，它的交互界面得到显著改善，至今仍有不少</a:t>
            </a:r>
            <a:r>
              <a:rPr lang="en-US" altLang="zh-CN" sz="1000" dirty="0"/>
              <a:t>ATM</a:t>
            </a:r>
            <a:r>
              <a:rPr lang="zh-CN" altLang="en-US" sz="1000" dirty="0"/>
              <a:t>机运行这样的系统 </a:t>
            </a:r>
            <a:endParaRPr lang="zh-CN" altLang="en-US" sz="1000" dirty="0"/>
          </a:p>
          <a:p>
            <a:pPr lvl="0" indent="0"/>
            <a:r>
              <a:rPr lang="zh-CN" altLang="en-US" sz="1000" dirty="0"/>
              <a:t>　　</a:t>
            </a:r>
            <a:r>
              <a:rPr lang="en-US" altLang="zh-CN" sz="1000" dirty="0"/>
              <a:t>1997</a:t>
            </a:r>
            <a:r>
              <a:rPr lang="zh-CN" altLang="en-US" sz="1000" dirty="0"/>
              <a:t>年 </a:t>
            </a:r>
            <a:r>
              <a:rPr lang="en-US" altLang="zh-CN" sz="1000" dirty="0"/>
              <a:t>KDE</a:t>
            </a:r>
            <a:r>
              <a:rPr lang="zh-CN" altLang="en-US" sz="1000" dirty="0"/>
              <a:t>和</a:t>
            </a:r>
            <a:r>
              <a:rPr lang="en-US" altLang="zh-CN" sz="1000" dirty="0"/>
              <a:t>GNOME</a:t>
            </a:r>
            <a:r>
              <a:rPr lang="zh-CN" altLang="en-US" sz="1000" dirty="0"/>
              <a:t>两大开源桌面项目启动 </a:t>
            </a:r>
            <a:endParaRPr lang="zh-CN" altLang="en-US" sz="1000" dirty="0"/>
          </a:p>
          <a:p>
            <a:pPr lvl="0" indent="0"/>
            <a:r>
              <a:rPr lang="zh-CN" altLang="en-US" sz="1000" dirty="0"/>
              <a:t>　　</a:t>
            </a:r>
            <a:r>
              <a:rPr lang="en-US" altLang="zh-CN" sz="1000" dirty="0"/>
              <a:t>1997</a:t>
            </a:r>
            <a:r>
              <a:rPr lang="zh-CN" altLang="en-US" sz="1000" dirty="0"/>
              <a:t>年 苹果公司发布</a:t>
            </a:r>
            <a:r>
              <a:rPr lang="en-US" altLang="zh-CN" sz="1000" dirty="0"/>
              <a:t>MAC OS 8</a:t>
            </a:r>
            <a:r>
              <a:rPr lang="zh-CN" altLang="en-US" sz="1000" dirty="0"/>
              <a:t>，这个系统具有三维外观并提供了</a:t>
            </a:r>
            <a:r>
              <a:rPr lang="en-US" altLang="zh-CN" sz="1000" dirty="0" err="1"/>
              <a:t>SpringLoaded</a:t>
            </a:r>
            <a:r>
              <a:rPr lang="en-US" altLang="zh-CN" sz="1000" dirty="0"/>
              <a:t> Folder</a:t>
            </a:r>
            <a:r>
              <a:rPr lang="zh-CN" altLang="en-US" sz="1000" dirty="0"/>
              <a:t>功能 </a:t>
            </a:r>
            <a:endParaRPr lang="zh-CN" altLang="en-US" sz="1000" dirty="0"/>
          </a:p>
          <a:p>
            <a:pPr lvl="0" indent="0"/>
            <a:r>
              <a:rPr lang="zh-CN" altLang="en-US" sz="1000" dirty="0"/>
              <a:t>　　</a:t>
            </a:r>
            <a:r>
              <a:rPr lang="en-US" altLang="zh-CN" sz="1000" dirty="0"/>
              <a:t>2000</a:t>
            </a:r>
            <a:r>
              <a:rPr lang="zh-CN" altLang="en-US" sz="1000" dirty="0"/>
              <a:t>年 苹果公司漂亮的</a:t>
            </a:r>
            <a:r>
              <a:rPr lang="en-US" altLang="zh-CN" sz="1000" dirty="0"/>
              <a:t>Aqua</a:t>
            </a:r>
            <a:r>
              <a:rPr lang="zh-CN" altLang="en-US" sz="1000" dirty="0"/>
              <a:t>，也就是</a:t>
            </a:r>
            <a:r>
              <a:rPr lang="en-US" altLang="zh-CN" sz="1000" dirty="0"/>
              <a:t>Mac OS X</a:t>
            </a:r>
            <a:r>
              <a:rPr lang="zh-CN" altLang="en-US" sz="1000" dirty="0"/>
              <a:t>系统的默认外观，可以让用户更轻松地使用计算机 </a:t>
            </a:r>
            <a:endParaRPr lang="zh-CN" altLang="en-US" sz="1000" dirty="0"/>
          </a:p>
          <a:p>
            <a:pPr lvl="0" indent="0"/>
            <a:r>
              <a:rPr lang="zh-CN" altLang="en-US" sz="1000" dirty="0"/>
              <a:t>　　</a:t>
            </a:r>
            <a:r>
              <a:rPr lang="en-US" altLang="zh-CN" sz="1000" dirty="0"/>
              <a:t>2001</a:t>
            </a:r>
            <a:r>
              <a:rPr lang="zh-CN" altLang="en-US" sz="1000" dirty="0"/>
              <a:t>年 微软发布</a:t>
            </a:r>
            <a:r>
              <a:rPr lang="en-US" altLang="zh-CN" sz="1000" dirty="0"/>
              <a:t>Windows XP</a:t>
            </a:r>
            <a:r>
              <a:rPr lang="zh-CN" altLang="en-US" sz="1000" dirty="0"/>
              <a:t>，实现桌面功能的整合 </a:t>
            </a:r>
            <a:endParaRPr lang="zh-CN" altLang="en-US" sz="1000" dirty="0"/>
          </a:p>
          <a:p>
            <a:pPr lvl="0" indent="0"/>
            <a:r>
              <a:rPr lang="zh-CN" altLang="en-US" sz="1000" dirty="0"/>
              <a:t>　　</a:t>
            </a:r>
            <a:r>
              <a:rPr lang="en-US" altLang="zh-CN" sz="1000" dirty="0"/>
              <a:t>2003</a:t>
            </a:r>
            <a:r>
              <a:rPr lang="zh-CN" altLang="en-US" sz="1000" dirty="0"/>
              <a:t>年 </a:t>
            </a:r>
            <a:r>
              <a:rPr lang="en-US" altLang="zh-CN" sz="1000" dirty="0"/>
              <a:t>Mac OS X v10.3</a:t>
            </a:r>
            <a:r>
              <a:rPr lang="zh-CN" altLang="en-US" sz="1000" dirty="0"/>
              <a:t>提供了一键单击访问任何已打开窗口的功能 </a:t>
            </a:r>
            <a:endParaRPr lang="zh-CN" altLang="en-US" sz="1000" dirty="0"/>
          </a:p>
          <a:p>
            <a:pPr lvl="0" indent="0"/>
            <a:r>
              <a:rPr lang="zh-CN" altLang="en-US" sz="1000" dirty="0"/>
              <a:t>　　</a:t>
            </a:r>
            <a:r>
              <a:rPr lang="en-US" altLang="zh-CN" sz="1000" dirty="0"/>
              <a:t>2003</a:t>
            </a:r>
            <a:r>
              <a:rPr lang="zh-CN" altLang="en-US" sz="1000" dirty="0"/>
              <a:t>年 </a:t>
            </a:r>
            <a:r>
              <a:rPr lang="en-US" altLang="zh-CN" sz="1000" dirty="0"/>
              <a:t>Sun</a:t>
            </a:r>
            <a:r>
              <a:rPr lang="zh-CN" altLang="en-US" sz="1000" dirty="0"/>
              <a:t>公司的</a:t>
            </a:r>
            <a:r>
              <a:rPr lang="en-US" altLang="zh-CN" sz="1000" dirty="0"/>
              <a:t>Java</a:t>
            </a:r>
            <a:r>
              <a:rPr lang="zh-CN" altLang="en-US" sz="1000" dirty="0"/>
              <a:t>桌面系统为</a:t>
            </a:r>
            <a:r>
              <a:rPr lang="en-US" altLang="zh-CN" sz="1000" dirty="0"/>
              <a:t>GNOME</a:t>
            </a:r>
            <a:r>
              <a:rPr lang="zh-CN" altLang="en-US" sz="1000" dirty="0"/>
              <a:t>桌面添加了和</a:t>
            </a:r>
            <a:r>
              <a:rPr lang="en-US" altLang="zh-CN" sz="1000" dirty="0"/>
              <a:t>Mac</a:t>
            </a:r>
            <a:r>
              <a:rPr lang="zh-CN" altLang="en-US" sz="1000" dirty="0"/>
              <a:t>类似的效果 </a:t>
            </a:r>
            <a:endParaRPr lang="zh-CN" altLang="en-US" sz="1000" dirty="0"/>
          </a:p>
          <a:p>
            <a:pPr lvl="0" indent="0"/>
            <a:r>
              <a:rPr lang="zh-CN" altLang="en-US" sz="1000" dirty="0"/>
              <a:t>　　</a:t>
            </a:r>
            <a:r>
              <a:rPr lang="en-US" altLang="zh-CN" sz="1000" dirty="0"/>
              <a:t>2006</a:t>
            </a:r>
            <a:r>
              <a:rPr lang="zh-CN" altLang="en-US" sz="1000" dirty="0"/>
              <a:t>年 微软发布</a:t>
            </a:r>
            <a:r>
              <a:rPr lang="en-US" altLang="zh-CN" sz="1000" dirty="0"/>
              <a:t>Windows Vista</a:t>
            </a:r>
            <a:r>
              <a:rPr lang="zh-CN" altLang="en-US" sz="1000" dirty="0"/>
              <a:t>，对此前其视窗操作系统的外观作了较大的修改 </a:t>
            </a:r>
            <a:endParaRPr lang="zh-CN" altLang="en-US" sz="1000" dirty="0"/>
          </a:p>
          <a:p>
            <a:pPr lvl="0" indent="0"/>
            <a:endParaRPr lang="zh-CN" altLang="en-US" sz="1000" dirty="0"/>
          </a:p>
        </p:txBody>
      </p:sp>
      <p:sp>
        <p:nvSpPr>
          <p:cNvPr id="32771" name="灯片编号占位符 1"/>
          <p:cNvSpPr/>
          <p:nvPr>
            <p:ph type="sldNum" sz="quarte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fld>
            <a:endParaRPr lang="zh-CN" altLang="en-US" sz="12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幻灯片图像占位符 205825"/>
          <p:cNvSpPr>
            <a:spLocks noRot="1" noTextEdit="1"/>
          </p:cNvSpPr>
          <p:nvPr>
            <p:ph type="sldImg"/>
          </p:nvPr>
        </p:nvSpPr>
        <p:spPr>
          <a:ln/>
        </p:spPr>
      </p:sp>
      <p:sp>
        <p:nvSpPr>
          <p:cNvPr id="50178" name="文本占位符 205826"/>
          <p:cNvSpPr>
            <a:spLocks noGrp="1"/>
          </p:cNvSpPr>
          <p:nvPr>
            <p:ph type="body"/>
          </p:nvPr>
        </p:nvSpPr>
        <p:spPr>
          <a:ln/>
        </p:spPr>
        <p:txBody>
          <a:bodyPr anchor="t"/>
          <a:p>
            <a:pPr lvl="0" indent="0"/>
            <a:endParaRPr lang="zh-CN" altLang="zh-CN" dirty="0"/>
          </a:p>
        </p:txBody>
      </p:sp>
      <p:sp>
        <p:nvSpPr>
          <p:cNvPr id="50179" name="灯片编号占位符 1"/>
          <p:cNvSpPr/>
          <p:nvPr>
            <p:ph type="sldNum" sz="quarte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fld>
            <a:endParaRPr lang="zh-CN" altLang="en-US" sz="120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幻灯片图像占位符 207873"/>
          <p:cNvSpPr>
            <a:spLocks noRot="1" noTextEdit="1"/>
          </p:cNvSpPr>
          <p:nvPr>
            <p:ph type="sldImg"/>
          </p:nvPr>
        </p:nvSpPr>
        <p:spPr>
          <a:ln/>
        </p:spPr>
      </p:sp>
      <p:sp>
        <p:nvSpPr>
          <p:cNvPr id="53250" name="文本占位符 207874"/>
          <p:cNvSpPr>
            <a:spLocks noGrp="1"/>
          </p:cNvSpPr>
          <p:nvPr>
            <p:ph type="body"/>
          </p:nvPr>
        </p:nvSpPr>
        <p:spPr>
          <a:ln/>
        </p:spPr>
        <p:txBody>
          <a:bodyPr anchor="t"/>
          <a:p>
            <a:pPr lvl="0" indent="0"/>
            <a:r>
              <a:rPr lang="zh-CN" altLang="en-US" dirty="0"/>
              <a:t>下面两节我们将重点放在可用性上。</a:t>
            </a:r>
            <a:endParaRPr lang="zh-CN" altLang="en-US" dirty="0"/>
          </a:p>
          <a:p>
            <a:pPr lvl="0" indent="0"/>
            <a:r>
              <a:rPr lang="zh-CN" altLang="en-US" dirty="0"/>
              <a:t>我们来看看为什么用户界面很重要？</a:t>
            </a:r>
            <a:endParaRPr lang="zh-CN" altLang="en-US" dirty="0"/>
          </a:p>
          <a:p>
            <a:pPr lvl="0" indent="0"/>
            <a:r>
              <a:rPr lang="zh-CN" altLang="en-US" dirty="0"/>
              <a:t>创建有效的用户界面与可用性是相关的。</a:t>
            </a:r>
            <a:endParaRPr lang="zh-CN" altLang="en-US" dirty="0"/>
          </a:p>
          <a:p>
            <a:pPr lvl="0" indent="0"/>
            <a:r>
              <a:rPr lang="zh-CN" altLang="en-US" dirty="0"/>
              <a:t>一个用户界面的可用性如何不能仅仅以用户是否漂亮，是否有动感的图片来进行判断的。 </a:t>
            </a:r>
            <a:endParaRPr lang="zh-CN" altLang="en-US" dirty="0"/>
          </a:p>
          <a:p>
            <a:pPr lvl="0" indent="0"/>
            <a:r>
              <a:rPr lang="zh-CN" altLang="en-US" dirty="0"/>
              <a:t>我们给出的这个例子恰好能说明这个问题。 </a:t>
            </a:r>
            <a:endParaRPr lang="zh-CN" altLang="en-US" dirty="0"/>
          </a:p>
        </p:txBody>
      </p:sp>
      <p:sp>
        <p:nvSpPr>
          <p:cNvPr id="53251" name="灯片编号占位符 1"/>
          <p:cNvSpPr/>
          <p:nvPr>
            <p:ph type="sldNum" sz="quarte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fld>
            <a:endParaRPr lang="zh-CN" altLang="en-US" sz="1200"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幻灯片图像占位符 233473"/>
          <p:cNvSpPr>
            <a:spLocks noRot="1" noTextEdit="1"/>
          </p:cNvSpPr>
          <p:nvPr>
            <p:ph type="sldImg"/>
          </p:nvPr>
        </p:nvSpPr>
        <p:spPr>
          <a:ln/>
        </p:spPr>
      </p:sp>
      <p:sp>
        <p:nvSpPr>
          <p:cNvPr id="55298" name="文本占位符 233474"/>
          <p:cNvSpPr>
            <a:spLocks noGrp="1"/>
          </p:cNvSpPr>
          <p:nvPr>
            <p:ph type="body"/>
          </p:nvPr>
        </p:nvSpPr>
        <p:spPr>
          <a:ln/>
        </p:spPr>
        <p:txBody>
          <a:bodyPr anchor="t"/>
          <a:p>
            <a:pPr lvl="0" indent="0"/>
            <a:r>
              <a:rPr lang="zh-CN" altLang="en-US" dirty="0"/>
              <a:t>我们这里说的可用性要比说系统是怎样的好要精确很多。一个系统的好与坏可以体现在很多方面。如果重要的需求没有被系统满足，那么这可能就是功能缺陷，而不是可用性问题。如果一个系统非常昂贵或经常崩溃，这可能与用户的经验有关，但是我们不需要通过用户测试来发现这些问题。</a:t>
            </a:r>
            <a:endParaRPr lang="zh-CN" altLang="en-US" dirty="0"/>
          </a:p>
          <a:p>
            <a:pPr lvl="0" indent="0"/>
            <a:r>
              <a:rPr lang="zh-CN" altLang="en-US" dirty="0"/>
              <a:t>关于可用性的较为浅显的定义就是可用性是用来衡量用户怎样能很好的使用系统功能。可用性包括几个方面：可学习性、效率、可记忆性、出错率以及主观满意程度。</a:t>
            </a:r>
            <a:endParaRPr lang="zh-CN" altLang="en-US" dirty="0"/>
          </a:p>
          <a:p>
            <a:pPr lvl="0" indent="0"/>
            <a:r>
              <a:rPr lang="zh-CN" altLang="en-US" dirty="0"/>
              <a:t>注意，我们能够对这些指标进行量化。就如同我们能说算法</a:t>
            </a:r>
            <a:r>
              <a:rPr lang="en-US" altLang="zh-CN" dirty="0"/>
              <a:t>X</a:t>
            </a:r>
            <a:r>
              <a:rPr lang="zh-CN" altLang="en-US" dirty="0"/>
              <a:t>比算法</a:t>
            </a:r>
            <a:r>
              <a:rPr lang="en-US" altLang="zh-CN" dirty="0"/>
              <a:t>Y</a:t>
            </a:r>
            <a:r>
              <a:rPr lang="zh-CN" altLang="en-US" dirty="0"/>
              <a:t>快一样。我们可以说界面</a:t>
            </a:r>
            <a:r>
              <a:rPr lang="en-US" altLang="zh-CN" dirty="0"/>
              <a:t>X</a:t>
            </a:r>
            <a:r>
              <a:rPr lang="zh-CN" altLang="en-US" dirty="0"/>
              <a:t>比界面</a:t>
            </a:r>
            <a:r>
              <a:rPr lang="en-US" altLang="zh-CN" dirty="0"/>
              <a:t>Y</a:t>
            </a:r>
            <a:r>
              <a:rPr lang="zh-CN" altLang="en-US" dirty="0"/>
              <a:t>更容易学习，效率更高或者更容易记忆（在某些情况下）。</a:t>
            </a:r>
            <a:endParaRPr lang="zh-CN" altLang="en-US" dirty="0"/>
          </a:p>
        </p:txBody>
      </p:sp>
      <p:sp>
        <p:nvSpPr>
          <p:cNvPr id="55299" name="灯片编号占位符 1"/>
          <p:cNvSpPr/>
          <p:nvPr>
            <p:ph type="sldNum" sz="quarte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fld>
            <a:endParaRPr lang="zh-CN" altLang="en-US" sz="120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幻灯片图像占位符 235521"/>
          <p:cNvSpPr>
            <a:spLocks noRot="1" noTextEdit="1"/>
          </p:cNvSpPr>
          <p:nvPr>
            <p:ph type="sldImg"/>
          </p:nvPr>
        </p:nvSpPr>
        <p:spPr>
          <a:ln/>
        </p:spPr>
      </p:sp>
      <p:sp>
        <p:nvSpPr>
          <p:cNvPr id="57346" name="文本占位符 235522"/>
          <p:cNvSpPr>
            <a:spLocks noGrp="1"/>
          </p:cNvSpPr>
          <p:nvPr>
            <p:ph type="body"/>
          </p:nvPr>
        </p:nvSpPr>
        <p:spPr>
          <a:ln/>
        </p:spPr>
        <p:txBody>
          <a:bodyPr anchor="t"/>
          <a:p>
            <a:pPr lvl="0" indent="0"/>
            <a:r>
              <a:rPr lang="zh-CN" altLang="en-US" dirty="0"/>
              <a:t>可用性的几个方面并不是对所有的用户、所有的应用程序都同样的重要。这就是说为什么要了解你的用户很重要。因为只有了解用户才知道什么需要优化。例如，一个股票交易程序对于每天都在炒股的专家来说，两份时间就是损失金钱，因此在这种情况下效率就是最重要的。</a:t>
            </a:r>
            <a:endParaRPr lang="zh-CN" altLang="en-US" dirty="0"/>
          </a:p>
          <a:p>
            <a:pPr lvl="0" indent="0"/>
            <a:r>
              <a:rPr lang="zh-CN" altLang="en-US" dirty="0"/>
              <a:t>但用户并不能简单的用新手和专家进行划分。例如，对于一些应用程序来说，例如股票交易系统，你的客户可能是该领域的专家，非常清楚股票市场，而对使用你的程序却是一个新手，即便已经使用了这个程序很长时间，也可能在某些方面不熟悉。</a:t>
            </a:r>
            <a:endParaRPr lang="zh-CN" altLang="en-US" dirty="0"/>
          </a:p>
        </p:txBody>
      </p:sp>
      <p:sp>
        <p:nvSpPr>
          <p:cNvPr id="57347" name="灯片编号占位符 1"/>
          <p:cNvSpPr/>
          <p:nvPr>
            <p:ph type="sldNum" sz="quarte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fld>
            <a:endParaRPr lang="zh-CN" altLang="en-US" sz="1200"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3" name="幻灯片图像占位符 237569"/>
          <p:cNvSpPr>
            <a:spLocks noRot="1" noTextEdit="1"/>
          </p:cNvSpPr>
          <p:nvPr>
            <p:ph type="sldImg"/>
          </p:nvPr>
        </p:nvSpPr>
        <p:spPr>
          <a:ln/>
        </p:spPr>
      </p:sp>
      <p:sp>
        <p:nvSpPr>
          <p:cNvPr id="59394" name="文本占位符 237570"/>
          <p:cNvSpPr>
            <a:spLocks noGrp="1"/>
          </p:cNvSpPr>
          <p:nvPr>
            <p:ph type="body"/>
          </p:nvPr>
        </p:nvSpPr>
        <p:spPr>
          <a:ln/>
        </p:spPr>
        <p:txBody>
          <a:bodyPr anchor="t"/>
          <a:p>
            <a:pPr lvl="0" indent="0"/>
            <a:r>
              <a:rPr lang="zh-CN" altLang="en-US" dirty="0"/>
              <a:t>可用性并不是孤立存在的，也可能在某些系统中并不是最重要的属性。宇航员可能会更关注的是他们行程的可靠性而不是可用性；军队系统更注重登录的安全机制。虽然我们都希望我们的系统即安全又可靠，可用性又好，但是在现实中，开发资源是有限的，我们必须进行取舍。</a:t>
            </a:r>
            <a:endParaRPr lang="zh-CN" altLang="en-US" dirty="0"/>
          </a:p>
          <a:p>
            <a:pPr lvl="0" indent="0"/>
            <a:r>
              <a:rPr lang="zh-CN" altLang="en-US" dirty="0"/>
              <a:t>在我们这门课中我们设定可用性是最重要的。</a:t>
            </a:r>
            <a:endParaRPr lang="zh-CN" altLang="en-US" dirty="0"/>
          </a:p>
        </p:txBody>
      </p:sp>
      <p:sp>
        <p:nvSpPr>
          <p:cNvPr id="59395" name="灯片编号占位符 1"/>
          <p:cNvSpPr/>
          <p:nvPr>
            <p:ph type="sldNum" sz="quarte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fld>
            <a:endParaRPr lang="zh-CN" altLang="en-US" sz="12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1" name="幻灯片图像占位符 239617"/>
          <p:cNvSpPr>
            <a:spLocks noRot="1" noTextEdit="1"/>
          </p:cNvSpPr>
          <p:nvPr>
            <p:ph type="sldImg"/>
          </p:nvPr>
        </p:nvSpPr>
        <p:spPr>
          <a:ln/>
        </p:spPr>
      </p:sp>
      <p:sp>
        <p:nvSpPr>
          <p:cNvPr id="61442" name="文本占位符 239618"/>
          <p:cNvSpPr>
            <a:spLocks noGrp="1"/>
          </p:cNvSpPr>
          <p:nvPr>
            <p:ph type="body"/>
          </p:nvPr>
        </p:nvSpPr>
        <p:spPr>
          <a:ln/>
        </p:spPr>
        <p:txBody>
          <a:bodyPr anchor="t"/>
          <a:p>
            <a:pPr lvl="0" indent="0"/>
            <a:r>
              <a:rPr lang="en-US" altLang="zh-CN"/>
              <a:t>"User experience" encompasses all aspects of the end-user's interaction with the company, its services, and its products. The first requirement for an exemplary user experience is to meet the exact needs of the customer, without fuss or bother. Next comes simplicity and elegance that produce products that are a joy to own, a joy to use. True user experience goes far beyond giving customers what they say they want, or providing checklist features. In order to achieve high-quality user experience in a company's offerings there must be a seamless merging of the services of multiple disciplines, including engineering, marketing, graphical and industrial design, and interface design.</a:t>
            </a:r>
            <a:br>
              <a:rPr lang="en-US" altLang="zh-CN"/>
            </a:br>
            <a:endParaRPr lang="en-US" altLang="zh-CN"/>
          </a:p>
        </p:txBody>
      </p:sp>
      <p:sp>
        <p:nvSpPr>
          <p:cNvPr id="61443" name="灯片编号占位符 1"/>
          <p:cNvSpPr/>
          <p:nvPr>
            <p:ph type="sldNum" sz="quarte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fld>
            <a:endParaRPr lang="zh-CN" altLang="en-US" sz="120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3489" name="幻灯片图像占位符 241665"/>
          <p:cNvSpPr>
            <a:spLocks noRot="1" noTextEdit="1"/>
          </p:cNvSpPr>
          <p:nvPr>
            <p:ph type="sldImg"/>
          </p:nvPr>
        </p:nvSpPr>
        <p:spPr>
          <a:ln/>
        </p:spPr>
      </p:sp>
      <p:sp>
        <p:nvSpPr>
          <p:cNvPr id="63490" name="文本占位符 241666"/>
          <p:cNvSpPr>
            <a:spLocks noGrp="1"/>
          </p:cNvSpPr>
          <p:nvPr>
            <p:ph type="body"/>
          </p:nvPr>
        </p:nvSpPr>
        <p:spPr>
          <a:ln/>
        </p:spPr>
        <p:txBody>
          <a:bodyPr anchor="t"/>
          <a:p>
            <a:pPr lvl="0" indent="0"/>
            <a:endParaRPr lang="zh-CN" altLang="zh-CN" dirty="0"/>
          </a:p>
        </p:txBody>
      </p:sp>
      <p:sp>
        <p:nvSpPr>
          <p:cNvPr id="63491" name="灯片编号占位符 1"/>
          <p:cNvSpPr/>
          <p:nvPr>
            <p:ph type="sldNum" sz="quarte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fld>
            <a:endParaRPr lang="zh-CN" altLang="en-US" sz="12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7" name="幻灯片图像占位符 69633"/>
          <p:cNvSpPr>
            <a:spLocks noRot="1" noTextEdit="1"/>
          </p:cNvSpPr>
          <p:nvPr>
            <p:ph type="sldImg"/>
          </p:nvPr>
        </p:nvSpPr>
        <p:spPr>
          <a:ln/>
        </p:spPr>
      </p:sp>
      <p:sp>
        <p:nvSpPr>
          <p:cNvPr id="65538" name="文本占位符 69634"/>
          <p:cNvSpPr>
            <a:spLocks noGrp="1"/>
          </p:cNvSpPr>
          <p:nvPr>
            <p:ph type="body"/>
          </p:nvPr>
        </p:nvSpPr>
        <p:spPr>
          <a:ln/>
        </p:spPr>
        <p:txBody>
          <a:bodyPr anchor="t"/>
          <a:p>
            <a:pPr lvl="0" indent="0"/>
            <a:endParaRPr lang="en-US" altLang="zh-CN" dirty="0"/>
          </a:p>
          <a:p>
            <a:pPr lvl="0" indent="0"/>
            <a:endParaRPr lang="en-US" altLang="zh-CN" dirty="0"/>
          </a:p>
        </p:txBody>
      </p:sp>
      <p:sp>
        <p:nvSpPr>
          <p:cNvPr id="65539" name="灯片编号占位符 1"/>
          <p:cNvSpPr/>
          <p:nvPr>
            <p:ph type="sldNum" sz="quarte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fld>
            <a:endParaRPr lang="zh-CN" altLang="en-US" sz="1200"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5" name="幻灯片图像占位符 62465"/>
          <p:cNvSpPr>
            <a:spLocks noRot="1" noTextEdit="1"/>
          </p:cNvSpPr>
          <p:nvPr>
            <p:ph type="sldImg"/>
          </p:nvPr>
        </p:nvSpPr>
        <p:spPr>
          <a:ln/>
        </p:spPr>
      </p:sp>
      <p:sp>
        <p:nvSpPr>
          <p:cNvPr id="67586" name="文本占位符 62466"/>
          <p:cNvSpPr>
            <a:spLocks noGrp="1"/>
          </p:cNvSpPr>
          <p:nvPr>
            <p:ph type="body"/>
          </p:nvPr>
        </p:nvSpPr>
        <p:spPr>
          <a:ln/>
        </p:spPr>
        <p:txBody>
          <a:bodyPr anchor="t"/>
          <a:p>
            <a:pPr lvl="0" indent="0"/>
            <a:r>
              <a:rPr lang="zh-CN" altLang="en-US" dirty="0"/>
              <a:t>［问题提出］：这个界面是否很有动感？这么漂亮的界面，我们可以由此来断定这个用户界面可用性强吗？为什么？给出你的理由。</a:t>
            </a:r>
            <a:endParaRPr lang="zh-CN" altLang="en-US" dirty="0"/>
          </a:p>
          <a:p>
            <a:pPr lvl="0" indent="0"/>
            <a:r>
              <a:rPr lang="zh-CN" altLang="en-US" dirty="0"/>
              <a:t>这个用户界面是一个对话框，在这个对话框种列出了可供选择的奖励证书模版，以供选择。</a:t>
            </a:r>
            <a:endParaRPr lang="zh-CN" altLang="en-US" dirty="0"/>
          </a:p>
          <a:p>
            <a:pPr lvl="0" indent="0"/>
            <a:r>
              <a:rPr lang="zh-CN" altLang="en-US" dirty="0"/>
              <a:t>让我们分析一下这个界面。首先，它是一个图形用户界面，是靠鼠标的拖拽来完成选择的，不需要记忆或键入复杂的命令。甚至可以说它是所见即所得的（</a:t>
            </a:r>
            <a:r>
              <a:rPr lang="en-US" altLang="zh-CN" dirty="0"/>
              <a:t>What you see is what you get</a:t>
            </a:r>
            <a:r>
              <a:rPr lang="zh-CN" altLang="en-US" dirty="0"/>
              <a:t>［</a:t>
            </a:r>
            <a:r>
              <a:rPr lang="en-US" altLang="zh-CN" dirty="0"/>
              <a:t>WYSIWYG</a:t>
            </a:r>
            <a:r>
              <a:rPr lang="zh-CN" altLang="en-US" dirty="0"/>
              <a:t>］）。用户可以对要创建的奖励证书模版进行预览。但为什么说它不可用呢？</a:t>
            </a:r>
            <a:endParaRPr lang="zh-CN" altLang="en-US" dirty="0"/>
          </a:p>
          <a:p>
            <a:pPr lvl="0" indent="0"/>
            <a:r>
              <a:rPr lang="zh-CN" altLang="en-US" dirty="0"/>
              <a:t>主要原因如下：</a:t>
            </a:r>
            <a:endParaRPr lang="zh-CN" altLang="en-US" dirty="0"/>
          </a:p>
          <a:p>
            <a:pPr lvl="0" indent="0"/>
            <a:r>
              <a:rPr lang="zh-CN" altLang="en-US" dirty="0"/>
              <a:t>首先，我们看一下左侧的帮助信息。为什么要给这个简单的一个选择程序提供这么多的帮助信息？这是因为这种界面是非常少见的。它使用滚动条来进行模版的选择。滚动条上的每个位置都代表一个模版，对滚动条的移动就会改变模版。</a:t>
            </a:r>
            <a:endParaRPr lang="zh-CN" altLang="en-US" dirty="0"/>
          </a:p>
          <a:p>
            <a:pPr lvl="0" indent="0"/>
            <a:r>
              <a:rPr lang="zh-CN" altLang="en-US" dirty="0"/>
              <a:t>这个界面虽然很漂亮，但是对滚动条的使用很不恰当。大家可以看到滚动条上并没有任何标记。我们不可能清楚总共有多少个模版？这些模版又是怎样存储的？要移动多大的距离才能选择下一个模版？所有这些问题都不能通过这个界面猜出来。</a:t>
            </a:r>
            <a:endParaRPr lang="zh-CN" altLang="en-US" dirty="0"/>
          </a:p>
          <a:p>
            <a:pPr lvl="0" indent="0"/>
            <a:r>
              <a:rPr lang="zh-CN" altLang="en-US" dirty="0"/>
              <a:t>通常情况下，如果水平滚动条放在图像（文本，或其它内容的下面，就代表可以通过移动水平滚动条来滚动内容的水平位置）。对一个新用户来说，他可能会认为这个滚动条是用来调整图像的位置而将其忽略。这种与新用户或不常使用它的用户的先前经验不一致，很容易使用户进行不当的操作。（</a:t>
            </a:r>
            <a:r>
              <a:rPr lang="en-US" altLang="zh-CN" dirty="0"/>
              <a:t>Inconsistency</a:t>
            </a:r>
            <a:r>
              <a:rPr lang="zh-CN" altLang="en-US" dirty="0"/>
              <a:t>）</a:t>
            </a:r>
            <a:endParaRPr lang="zh-CN" altLang="en-US" dirty="0"/>
          </a:p>
          <a:p>
            <a:pPr lvl="0" indent="0"/>
            <a:r>
              <a:rPr lang="zh-CN" altLang="en-US" dirty="0"/>
              <a:t>从另一个方面讲，水平滚动条是用来提供连续滚动的，而不是用来选择离散值的。我们在现实生活中也有这种</a:t>
            </a:r>
            <a:r>
              <a:rPr lang="en-US" altLang="zh-CN" dirty="0"/>
              <a:t>affordance</a:t>
            </a:r>
            <a:r>
              <a:rPr lang="zh-CN" altLang="en-US" dirty="0"/>
              <a:t>。例如，一个球形的门把手，肯定意味着需要转到它才能开门。我们经常看到可以进行推拉的门把手上都会标出“推”或“拉”。如果一个门把手上写了一个很小的“拉”，在我们没有注意到这点之前，往往会选择“推”。这个对话框中的帮助信息起到的作用也与这个“拉”是同样的作用。</a:t>
            </a:r>
            <a:endParaRPr lang="zh-CN" altLang="en-US" dirty="0"/>
          </a:p>
          <a:p>
            <a:pPr lvl="0" indent="0"/>
            <a:r>
              <a:rPr lang="zh-CN" altLang="en-US" dirty="0"/>
              <a:t>这个用户界面对于那些经常使用它的用户来说，也存在一些问题。如果一个经常使用的用户想使用他以前使用过的模版，他能怎样做呢？他可能会记得在滚动条的中间偏右一点就是，但这个界面并没有给他们提供任何快捷方式。所有的用户都必须浏览所有的选项，即使他们都已经清楚每个模版。（</a:t>
            </a:r>
            <a:r>
              <a:rPr lang="en-US" altLang="zh-CN" dirty="0" err="1"/>
              <a:t>ShortCut</a:t>
            </a:r>
            <a:r>
              <a:rPr lang="zh-CN" altLang="en-US" dirty="0"/>
              <a:t>）</a:t>
            </a:r>
            <a:endParaRPr lang="zh-CN" altLang="en-US" dirty="0"/>
          </a:p>
          <a:p>
            <a:pPr lvl="0" indent="0"/>
            <a:r>
              <a:rPr lang="zh-CN" altLang="en-US" dirty="0"/>
              <a:t>这个帮助文本也存在可用性问题。“</a:t>
            </a:r>
            <a:r>
              <a:rPr lang="en-US" altLang="zh-CN" dirty="0"/>
              <a:t>Press OKAY”</a:t>
            </a:r>
            <a:r>
              <a:rPr lang="zh-CN" altLang="en-US" dirty="0"/>
              <a:t>在哪里呢？而且为什么文本的对其方式不选择左对齐？左对齐在报刊或杂志上是很常见的一种排版方式。</a:t>
            </a:r>
            <a:endParaRPr lang="zh-CN" altLang="en-US" dirty="0"/>
          </a:p>
          <a:p>
            <a:pPr lvl="0" indent="0"/>
            <a:r>
              <a:rPr lang="zh-CN" altLang="en-US" dirty="0"/>
              <a:t>从好的方面讲，设计者至少还意识到这有一定的使用性问题，才加上了帮助信息。但是帮助信息本身都出现了可用性问题。</a:t>
            </a:r>
            <a:endParaRPr lang="zh-CN" altLang="en-US" dirty="0"/>
          </a:p>
          <a:p>
            <a:pPr lvl="0" indent="0"/>
            <a:r>
              <a:rPr lang="zh-CN" altLang="en-US" dirty="0"/>
              <a:t>软件的可用性不能在开发工作结束后才开始。它与产品的包装和组装不同，不能与一些额外的文档或说明一样，随意放置，而是要贯穿于整个开发过程中去。</a:t>
            </a:r>
            <a:endParaRPr lang="zh-CN" altLang="en-US" dirty="0"/>
          </a:p>
        </p:txBody>
      </p:sp>
      <p:sp>
        <p:nvSpPr>
          <p:cNvPr id="67587" name="灯片编号占位符 1"/>
          <p:cNvSpPr/>
          <p:nvPr>
            <p:ph type="sldNum" sz="quarte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fld>
            <a:endParaRPr lang="zh-CN" altLang="en-US" sz="12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幻灯片图像占位符 201729"/>
          <p:cNvSpPr>
            <a:spLocks noRot="1" noTextEdit="1"/>
          </p:cNvSpPr>
          <p:nvPr>
            <p:ph type="sldImg"/>
          </p:nvPr>
        </p:nvSpPr>
        <p:spPr>
          <a:ln/>
        </p:spPr>
      </p:sp>
      <p:sp>
        <p:nvSpPr>
          <p:cNvPr id="8194" name="文本占位符 201730"/>
          <p:cNvSpPr>
            <a:spLocks noGrp="1"/>
          </p:cNvSpPr>
          <p:nvPr>
            <p:ph type="body"/>
          </p:nvPr>
        </p:nvSpPr>
        <p:spPr>
          <a:ln/>
        </p:spPr>
        <p:txBody>
          <a:bodyPr anchor="t"/>
          <a:p>
            <a:pPr lvl="0" indent="0"/>
            <a:r>
              <a:rPr lang="en-US" altLang="zh-CN" dirty="0"/>
              <a:t>HCI</a:t>
            </a:r>
            <a:r>
              <a:rPr lang="zh-CN" altLang="en-US" dirty="0"/>
              <a:t>：人机交互</a:t>
            </a:r>
            <a:endParaRPr lang="zh-CN" altLang="en-US" dirty="0"/>
          </a:p>
          <a:p>
            <a:pPr lvl="0" indent="0"/>
            <a:r>
              <a:rPr lang="en-US" altLang="zh-CN" dirty="0"/>
              <a:t>GUI</a:t>
            </a:r>
            <a:r>
              <a:rPr lang="zh-CN" altLang="en-US" dirty="0"/>
              <a:t>：图形用户界面</a:t>
            </a:r>
            <a:endParaRPr lang="zh-CN" altLang="en-US" dirty="0"/>
          </a:p>
          <a:p>
            <a:pPr lvl="0" indent="0"/>
            <a:r>
              <a:rPr lang="en-US" altLang="zh-CN" dirty="0"/>
              <a:t>User Centered Design</a:t>
            </a:r>
            <a:r>
              <a:rPr lang="zh-CN" altLang="en-US" dirty="0"/>
              <a:t>：以用户为中心的设计</a:t>
            </a:r>
            <a:endParaRPr lang="zh-CN" altLang="en-US" dirty="0"/>
          </a:p>
          <a:p>
            <a:pPr lvl="0" indent="0"/>
            <a:r>
              <a:rPr lang="en-US" altLang="zh-CN" dirty="0"/>
              <a:t>User Experience</a:t>
            </a:r>
            <a:r>
              <a:rPr lang="zh-CN" altLang="en-US" dirty="0"/>
              <a:t>：用户体验</a:t>
            </a:r>
            <a:endParaRPr lang="zh-CN" altLang="en-US" dirty="0"/>
          </a:p>
          <a:p>
            <a:pPr lvl="0" indent="0"/>
            <a:r>
              <a:rPr lang="en-US" altLang="zh-CN" dirty="0"/>
              <a:t>Usability</a:t>
            </a:r>
            <a:r>
              <a:rPr lang="zh-CN" altLang="en-US" dirty="0"/>
              <a:t>：可用性</a:t>
            </a:r>
            <a:endParaRPr lang="zh-CN" altLang="en-US" dirty="0"/>
          </a:p>
        </p:txBody>
      </p:sp>
      <p:sp>
        <p:nvSpPr>
          <p:cNvPr id="8195" name="灯片编号占位符 1"/>
          <p:cNvSpPr/>
          <p:nvPr>
            <p:ph type="sldNum" sz="quarte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fld>
            <a:endParaRPr lang="zh-CN" altLang="en-US" sz="12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3" name="幻灯片图像占位符 63489"/>
          <p:cNvSpPr>
            <a:spLocks noRot="1" noTextEdit="1"/>
          </p:cNvSpPr>
          <p:nvPr>
            <p:ph type="sldImg"/>
          </p:nvPr>
        </p:nvSpPr>
        <p:spPr>
          <a:ln/>
        </p:spPr>
      </p:sp>
      <p:sp>
        <p:nvSpPr>
          <p:cNvPr id="69634" name="文本占位符 63490"/>
          <p:cNvSpPr>
            <a:spLocks noGrp="1"/>
          </p:cNvSpPr>
          <p:nvPr>
            <p:ph type="body"/>
          </p:nvPr>
        </p:nvSpPr>
        <p:spPr>
          <a:ln/>
        </p:spPr>
        <p:txBody>
          <a:bodyPr anchor="t"/>
          <a:p>
            <a:pPr lvl="0" indent="0"/>
            <a:r>
              <a:rPr lang="zh-CN" altLang="en-US" dirty="0"/>
              <a:t>［问题提出］：现在我们已经找出了问题所在，那我们可以怎样对它进行修改呢？</a:t>
            </a:r>
            <a:endParaRPr lang="zh-CN" altLang="en-US" dirty="0"/>
          </a:p>
          <a:p>
            <a:pPr lvl="0" indent="0"/>
            <a:r>
              <a:rPr lang="zh-CN" altLang="en-US" dirty="0"/>
              <a:t>下面就是一种重新的设计方案。现在所有的模版都被列在了左侧的列表框中，被选择的模版样例就显示在右侧，供用户浏览。现在这个界面中就不存在先前的问题了。列表框可以为新用户或不经常使用的用户提供选择，也可以让常使用它的用户进行快速的选择。同时，我们也可以看到帮助信息是不需要的。</a:t>
            </a:r>
            <a:endParaRPr lang="zh-CN" altLang="en-US" dirty="0"/>
          </a:p>
        </p:txBody>
      </p:sp>
      <p:sp>
        <p:nvSpPr>
          <p:cNvPr id="69635" name="灯片编号占位符 1"/>
          <p:cNvSpPr/>
          <p:nvPr>
            <p:ph type="sldNum" sz="quarte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fld>
            <a:endParaRPr lang="zh-CN" altLang="en-US" sz="1200"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1" name="幻灯片图像占位符 77825"/>
          <p:cNvSpPr>
            <a:spLocks noRot="1" noTextEdit="1"/>
          </p:cNvSpPr>
          <p:nvPr>
            <p:ph type="sldImg"/>
          </p:nvPr>
        </p:nvSpPr>
        <p:spPr>
          <a:ln/>
        </p:spPr>
      </p:sp>
      <p:sp>
        <p:nvSpPr>
          <p:cNvPr id="71682" name="文本占位符 77826"/>
          <p:cNvSpPr>
            <a:spLocks noGrp="1"/>
          </p:cNvSpPr>
          <p:nvPr>
            <p:ph type="body"/>
          </p:nvPr>
        </p:nvSpPr>
        <p:spPr>
          <a:ln/>
        </p:spPr>
        <p:txBody>
          <a:bodyPr anchor="t"/>
          <a:p>
            <a:pPr lvl="0" indent="0"/>
            <a:endParaRPr lang="zh-CN" altLang="zh-CN" dirty="0"/>
          </a:p>
        </p:txBody>
      </p:sp>
      <p:sp>
        <p:nvSpPr>
          <p:cNvPr id="71683" name="灯片编号占位符 1"/>
          <p:cNvSpPr/>
          <p:nvPr>
            <p:ph type="sldNum" sz="quarte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fld>
            <a:endParaRPr lang="zh-CN" altLang="en-US" sz="1200"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3729" name="幻灯片图像占位符 78849"/>
          <p:cNvSpPr>
            <a:spLocks noRot="1" noTextEdit="1"/>
          </p:cNvSpPr>
          <p:nvPr>
            <p:ph type="sldImg"/>
          </p:nvPr>
        </p:nvSpPr>
        <p:spPr>
          <a:ln/>
        </p:spPr>
      </p:sp>
      <p:sp>
        <p:nvSpPr>
          <p:cNvPr id="73730" name="文本占位符 78850"/>
          <p:cNvSpPr>
            <a:spLocks noGrp="1"/>
          </p:cNvSpPr>
          <p:nvPr>
            <p:ph type="body"/>
          </p:nvPr>
        </p:nvSpPr>
        <p:spPr>
          <a:ln/>
        </p:spPr>
        <p:txBody>
          <a:bodyPr anchor="t"/>
          <a:p>
            <a:pPr lvl="0" indent="0"/>
            <a:r>
              <a:rPr lang="zh-CN" altLang="en-US" dirty="0"/>
              <a:t>用户的时间不会而变得不值钱。事实上，用户的时间会逐年的变贵。对于浪费人们时间的软件，会变得越来越少有人问津了。例如，一些顾客呼叫中心，如果每次呼叫时都能节省几秒时间，那么会带来上千万的利润。</a:t>
            </a:r>
            <a:endParaRPr lang="zh-CN" altLang="en-US" dirty="0"/>
          </a:p>
          <a:p>
            <a:pPr lvl="0" indent="0"/>
            <a:r>
              <a:rPr lang="zh-CN" altLang="en-US" dirty="0"/>
              <a:t>即便是那些需求量少的软件，如果用户界面设计的不好，也会影响其销售量的。</a:t>
            </a:r>
            <a:endParaRPr lang="zh-CN" altLang="en-US" dirty="0"/>
          </a:p>
          <a:p>
            <a:pPr lvl="0" indent="0"/>
            <a:r>
              <a:rPr lang="zh-CN" altLang="en-US" dirty="0"/>
              <a:t>设计不好的用户界面可能会此付出生命的代价。</a:t>
            </a:r>
            <a:endParaRPr lang="zh-CN" altLang="en-US" dirty="0"/>
          </a:p>
          <a:p>
            <a:pPr lvl="0" indent="0"/>
            <a:r>
              <a:rPr lang="en-US" altLang="zh-CN" dirty="0"/>
              <a:t>Therac-25</a:t>
            </a:r>
            <a:r>
              <a:rPr lang="zh-CN" altLang="en-US" dirty="0"/>
              <a:t>是为癌症患者进行激光治疗的一种仪器，它的电子光束设置有两个档：一种是低能量模式，在这种模式下光束可以直接接触病人而不会产生危险；另一种模式是高能量模式，在这种模式下光束会对人体造成伤害。在设计这个系统时就在用户界面与光束控制器之间存在一定的条件差。如果操作者选择了一种模式，那么系统会自动进行配置，但这个过程需要</a:t>
            </a:r>
            <a:r>
              <a:rPr lang="en-US" altLang="zh-CN" dirty="0"/>
              <a:t>8</a:t>
            </a:r>
            <a:r>
              <a:rPr lang="zh-CN" altLang="en-US" dirty="0"/>
              <a:t>秒钟的时间。但是如果在这</a:t>
            </a:r>
            <a:r>
              <a:rPr lang="en-US" altLang="zh-CN" dirty="0"/>
              <a:t>8</a:t>
            </a:r>
            <a:r>
              <a:rPr lang="zh-CN" altLang="en-US" dirty="0"/>
              <a:t>秒钟的时间内，操作者又改变了设置，系统的一些零部件是接收不到这些变更的，因此会造成病人的死亡。在</a:t>
            </a:r>
            <a:r>
              <a:rPr lang="en-US" altLang="zh-CN" dirty="0"/>
              <a:t>1995</a:t>
            </a:r>
            <a:r>
              <a:rPr lang="zh-CN" altLang="en-US" dirty="0"/>
              <a:t>年中就有几十名患者死于此种问题。</a:t>
            </a:r>
            <a:endParaRPr lang="zh-CN" altLang="en-US" dirty="0"/>
          </a:p>
          <a:p>
            <a:pPr lvl="0" indent="0"/>
            <a:r>
              <a:rPr lang="zh-CN" altLang="en-US" dirty="0"/>
              <a:t>在</a:t>
            </a:r>
            <a:r>
              <a:rPr lang="en-US" altLang="zh-CN" dirty="0"/>
              <a:t>1988</a:t>
            </a:r>
            <a:r>
              <a:rPr lang="zh-CN" altLang="en-US" dirty="0"/>
              <a:t>年，</a:t>
            </a:r>
            <a:r>
              <a:rPr lang="en-US" altLang="zh-CN" dirty="0"/>
              <a:t>Vincennes</a:t>
            </a:r>
            <a:r>
              <a:rPr lang="zh-CN" altLang="en-US" dirty="0"/>
              <a:t>巡航导弹射下了伊朗波斯湾上空的一架客机。当时客机上共有</a:t>
            </a:r>
            <a:r>
              <a:rPr lang="en-US" altLang="zh-CN" dirty="0"/>
              <a:t>290</a:t>
            </a:r>
            <a:r>
              <a:rPr lang="zh-CN" altLang="en-US" dirty="0"/>
              <a:t>人左右。这个灾难中包括两个错误事件。首先是雷达操作器把客机误识为</a:t>
            </a:r>
            <a:r>
              <a:rPr lang="en-US" altLang="zh-CN" dirty="0"/>
              <a:t>F-14</a:t>
            </a:r>
            <a:r>
              <a:rPr lang="zh-CN" altLang="en-US" dirty="0"/>
              <a:t>战斗机，再者是指挥者把本应该是做上升飞行的飞机，判断为正在下降飞行，似乎要进行攻击。而实际上这架飞机刚刚从机场起飞不久在向上升高，这两个错误导致了整个悲剧的发生。如果这个系统能够追踪到</a:t>
            </a:r>
            <a:r>
              <a:rPr lang="en-US" altLang="zh-CN" dirty="0"/>
              <a:t>F-14</a:t>
            </a:r>
            <a:r>
              <a:rPr lang="zh-CN" altLang="en-US" dirty="0"/>
              <a:t>的地面机场而不是在那条航线上，而且能够显示高度变化而不是当前的高度。这个灾难就不会发生。</a:t>
            </a:r>
            <a:endParaRPr lang="zh-CN" altLang="en-US" dirty="0"/>
          </a:p>
        </p:txBody>
      </p:sp>
      <p:sp>
        <p:nvSpPr>
          <p:cNvPr id="73731" name="灯片编号占位符 1"/>
          <p:cNvSpPr/>
          <p:nvPr>
            <p:ph type="sldNum" sz="quarte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fld>
            <a:endParaRPr lang="zh-CN" altLang="en-US" sz="1200"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7" name="幻灯片图像占位符 79873"/>
          <p:cNvSpPr>
            <a:spLocks noRot="1" noTextEdit="1"/>
          </p:cNvSpPr>
          <p:nvPr>
            <p:ph type="sldImg"/>
          </p:nvPr>
        </p:nvSpPr>
        <p:spPr>
          <a:ln/>
        </p:spPr>
      </p:sp>
      <p:sp>
        <p:nvSpPr>
          <p:cNvPr id="75778" name="文本占位符 79874"/>
          <p:cNvSpPr>
            <a:spLocks noGrp="1"/>
          </p:cNvSpPr>
          <p:nvPr>
            <p:ph type="body"/>
          </p:nvPr>
        </p:nvSpPr>
        <p:spPr>
          <a:ln/>
        </p:spPr>
        <p:txBody>
          <a:bodyPr anchor="t"/>
          <a:p>
            <a:pPr lvl="0" indent="0"/>
            <a:r>
              <a:rPr lang="zh-CN" altLang="en-US" dirty="0"/>
              <a:t>为什么说用户界面很难设计呢？</a:t>
            </a:r>
            <a:endParaRPr lang="zh-CN" altLang="en-US" dirty="0"/>
          </a:p>
          <a:p>
            <a:pPr lvl="0" indent="0"/>
            <a:r>
              <a:rPr lang="zh-CN" altLang="en-US" dirty="0"/>
              <a:t>这是因为开发者往往并不是典型的用户。开发者对他所设计的系统的了解程度远远超过了用户。例如，你可以把你想象成自己的父母，或是爷爷、奶奶，但是也不会有太多帮助，你还是很难忘记你知道的东西。</a:t>
            </a:r>
            <a:endParaRPr lang="zh-CN" altLang="en-US" dirty="0"/>
          </a:p>
          <a:p>
            <a:pPr lvl="0" indent="0"/>
            <a:r>
              <a:rPr lang="zh-CN" altLang="en-US" dirty="0"/>
              <a:t>可用性是关于其他用户进行交流的，这些用户可能根我们不一样。</a:t>
            </a:r>
            <a:endParaRPr lang="zh-CN" altLang="en-US" dirty="0"/>
          </a:p>
          <a:p>
            <a:pPr lvl="0" indent="0"/>
            <a:r>
              <a:rPr lang="zh-CN" altLang="en-US" dirty="0"/>
              <a:t>用户永远都是对的。在用户犯错误的时候不要指责他们。如果用户持续在使用你的界面时犯错误，就要检查你设计的界面是不是哪里有错误。</a:t>
            </a:r>
            <a:endParaRPr lang="zh-CN" altLang="en-US" dirty="0"/>
          </a:p>
          <a:p>
            <a:pPr lvl="0" indent="0"/>
            <a:r>
              <a:rPr lang="zh-CN" altLang="en-US" dirty="0"/>
              <a:t>不幸的是，用户也不总是对的。用户并不能总是很明确的知道他们想要什么或是什么能够帮助他们。在</a:t>
            </a:r>
            <a:r>
              <a:rPr lang="en-US" altLang="zh-CN" dirty="0"/>
              <a:t>1950</a:t>
            </a:r>
            <a:r>
              <a:rPr lang="zh-CN" altLang="en-US" dirty="0"/>
              <a:t>年的一次调查中，人们被问是否喜欢更轻便的手机时，大部分人都说他们对现在的电话很满意，但通过实际的调查：两个手机除了重量不一样（一个是现有手机重量的一半）以外，其它都是一样的，人们更喜欢轻一些的电话。</a:t>
            </a:r>
            <a:endParaRPr lang="zh-CN" altLang="en-US" dirty="0"/>
          </a:p>
          <a:p>
            <a:pPr lvl="0" indent="0"/>
            <a:r>
              <a:rPr lang="zh-CN" altLang="en-US" dirty="0"/>
              <a:t>用户不是设计者。如果一个界面设计的不好，想通过用户自定义来改变它是不可能的，这有两个原因：</a:t>
            </a:r>
            <a:endParaRPr lang="zh-CN" altLang="en-US" dirty="0"/>
          </a:p>
          <a:p>
            <a:pPr lvl="0" indent="0"/>
            <a:r>
              <a:rPr lang="zh-CN" altLang="en-US" dirty="0"/>
              <a:t>（</a:t>
            </a:r>
            <a:r>
              <a:rPr lang="en-US" altLang="zh-CN" dirty="0"/>
              <a:t>1</a:t>
            </a:r>
            <a:r>
              <a:rPr lang="zh-CN" altLang="en-US" dirty="0"/>
              <a:t>）大多数用户不会自定义界面。</a:t>
            </a:r>
            <a:endParaRPr lang="zh-CN" altLang="en-US" dirty="0"/>
          </a:p>
          <a:p>
            <a:pPr lvl="0" indent="0"/>
            <a:r>
              <a:rPr lang="zh-CN" altLang="en-US" dirty="0"/>
              <a:t>（</a:t>
            </a:r>
            <a:r>
              <a:rPr lang="en-US" altLang="zh-CN" dirty="0"/>
              <a:t>2</a:t>
            </a:r>
            <a:r>
              <a:rPr lang="zh-CN" altLang="en-US" dirty="0"/>
              <a:t>）用户自定义只会使情况更糟，有一项关于指令缩写的调查研究表明，用户在使用自己设置的缩写命令时，往往比使用经过精心设计的缩写指令的出错率要高出</a:t>
            </a:r>
            <a:r>
              <a:rPr lang="en-US" altLang="zh-CN" dirty="0"/>
              <a:t>2</a:t>
            </a:r>
            <a:r>
              <a:rPr lang="zh-CN" altLang="en-US" dirty="0"/>
              <a:t>倍。</a:t>
            </a:r>
            <a:endParaRPr lang="zh-CN" altLang="en-US" dirty="0"/>
          </a:p>
        </p:txBody>
      </p:sp>
      <p:sp>
        <p:nvSpPr>
          <p:cNvPr id="75779" name="灯片编号占位符 1"/>
          <p:cNvSpPr/>
          <p:nvPr>
            <p:ph type="sldNum" sz="quarte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fld>
            <a:endParaRPr lang="zh-CN" altLang="en-US" sz="1200"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5" name="幻灯片图像占位符 80897"/>
          <p:cNvSpPr>
            <a:spLocks noRot="1" noTextEdit="1"/>
          </p:cNvSpPr>
          <p:nvPr>
            <p:ph type="sldImg"/>
          </p:nvPr>
        </p:nvSpPr>
        <p:spPr>
          <a:ln/>
        </p:spPr>
      </p:sp>
      <p:sp>
        <p:nvSpPr>
          <p:cNvPr id="77826" name="文本占位符 80898"/>
          <p:cNvSpPr>
            <a:spLocks noGrp="1"/>
          </p:cNvSpPr>
          <p:nvPr>
            <p:ph type="body"/>
          </p:nvPr>
        </p:nvSpPr>
        <p:spPr>
          <a:ln/>
        </p:spPr>
        <p:txBody>
          <a:bodyPr anchor="t"/>
          <a:p>
            <a:pPr lvl="0" indent="0"/>
            <a:r>
              <a:rPr lang="zh-CN" altLang="en-US" dirty="0"/>
              <a:t>用户界面设计会消耗掉软件开发的相当一部分资源。在一项对</a:t>
            </a:r>
            <a:r>
              <a:rPr lang="en-US" altLang="zh-CN" dirty="0"/>
              <a:t>74</a:t>
            </a:r>
            <a:r>
              <a:rPr lang="zh-CN" altLang="en-US" dirty="0"/>
              <a:t>个软件项目的调查中发现，用于用户界面编码的时间占去了整个设、开发和维护的一半时间，并且代码量也占到了总代码量的一半。因此说用户界面是软件设计的一个重要部分。</a:t>
            </a:r>
            <a:endParaRPr lang="zh-CN" altLang="en-US" dirty="0"/>
          </a:p>
        </p:txBody>
      </p:sp>
      <p:sp>
        <p:nvSpPr>
          <p:cNvPr id="77827" name="灯片编号占位符 1"/>
          <p:cNvSpPr/>
          <p:nvPr>
            <p:ph type="sldNum" sz="quarte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fld>
            <a:endParaRPr lang="zh-CN" altLang="en-US" sz="12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幻灯片图像占位符 123905"/>
          <p:cNvSpPr>
            <a:spLocks noRot="1" noTextEdit="1"/>
          </p:cNvSpPr>
          <p:nvPr>
            <p:ph type="sldImg"/>
          </p:nvPr>
        </p:nvSpPr>
        <p:spPr>
          <a:ln/>
        </p:spPr>
      </p:sp>
      <p:sp>
        <p:nvSpPr>
          <p:cNvPr id="10242" name="文本占位符 123906"/>
          <p:cNvSpPr>
            <a:spLocks noGrp="1"/>
          </p:cNvSpPr>
          <p:nvPr>
            <p:ph type="body"/>
          </p:nvPr>
        </p:nvSpPr>
        <p:spPr>
          <a:ln/>
        </p:spPr>
        <p:txBody>
          <a:bodyPr anchor="t"/>
          <a:p>
            <a:pPr lvl="0" indent="0"/>
            <a:endParaRPr lang="zh-CN" altLang="zh-CN" dirty="0"/>
          </a:p>
        </p:txBody>
      </p:sp>
      <p:sp>
        <p:nvSpPr>
          <p:cNvPr id="10243" name="灯片编号占位符 1"/>
          <p:cNvSpPr/>
          <p:nvPr>
            <p:ph type="sldNum" sz="quarte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fld>
            <a:endParaRPr lang="zh-CN" altLang="en-US" sz="12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幻灯片图像占位符 124929"/>
          <p:cNvSpPr>
            <a:spLocks noRot="1" noTextEdit="1"/>
          </p:cNvSpPr>
          <p:nvPr>
            <p:ph type="sldImg"/>
          </p:nvPr>
        </p:nvSpPr>
        <p:spPr>
          <a:ln/>
        </p:spPr>
      </p:sp>
      <p:sp>
        <p:nvSpPr>
          <p:cNvPr id="12290" name="文本占位符 124930"/>
          <p:cNvSpPr>
            <a:spLocks noGrp="1"/>
          </p:cNvSpPr>
          <p:nvPr>
            <p:ph type="body"/>
          </p:nvPr>
        </p:nvSpPr>
        <p:spPr>
          <a:ln/>
        </p:spPr>
        <p:txBody>
          <a:bodyPr anchor="t"/>
          <a:p>
            <a:pPr lvl="0" indent="0"/>
            <a:endParaRPr lang="zh-CN" altLang="zh-CN" dirty="0"/>
          </a:p>
        </p:txBody>
      </p:sp>
      <p:sp>
        <p:nvSpPr>
          <p:cNvPr id="12291" name="灯片编号占位符 1"/>
          <p:cNvSpPr/>
          <p:nvPr>
            <p:ph type="sldNum" sz="quarte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fld>
            <a:endParaRPr lang="zh-CN" altLang="en-US" sz="120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幻灯片图像占位符 243713"/>
          <p:cNvSpPr>
            <a:spLocks noRot="1" noTextEdit="1"/>
          </p:cNvSpPr>
          <p:nvPr>
            <p:ph type="sldImg"/>
          </p:nvPr>
        </p:nvSpPr>
        <p:spPr>
          <a:ln/>
        </p:spPr>
      </p:sp>
      <p:sp>
        <p:nvSpPr>
          <p:cNvPr id="16386" name="文本占位符 243714"/>
          <p:cNvSpPr>
            <a:spLocks noGrp="1"/>
          </p:cNvSpPr>
          <p:nvPr>
            <p:ph type="body"/>
          </p:nvPr>
        </p:nvSpPr>
        <p:spPr>
          <a:ln/>
        </p:spPr>
        <p:txBody>
          <a:bodyPr anchor="t"/>
          <a:p>
            <a:pPr lvl="0" indent="0"/>
            <a:r>
              <a:rPr lang="en-US" altLang="zh-CN" dirty="0"/>
              <a:t>Ease of use and effectiveness are critical to the success of any systems that interact with people, including software systems, home, office and factory appliances, and web and phone applications. </a:t>
            </a:r>
            <a:endParaRPr lang="en-US" altLang="zh-CN" dirty="0"/>
          </a:p>
        </p:txBody>
      </p:sp>
      <p:sp>
        <p:nvSpPr>
          <p:cNvPr id="16387" name="灯片编号占位符 1"/>
          <p:cNvSpPr/>
          <p:nvPr>
            <p:ph type="sldNum" sz="quarte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fld>
            <a:endParaRPr lang="zh-CN" altLang="en-US" sz="12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幻灯片图像占位符 203777"/>
          <p:cNvSpPr>
            <a:spLocks noRot="1" noTextEdit="1"/>
          </p:cNvSpPr>
          <p:nvPr>
            <p:ph type="sldImg"/>
          </p:nvPr>
        </p:nvSpPr>
        <p:spPr>
          <a:ln/>
        </p:spPr>
      </p:sp>
      <p:sp>
        <p:nvSpPr>
          <p:cNvPr id="18434" name="文本占位符 203778"/>
          <p:cNvSpPr>
            <a:spLocks noGrp="1"/>
          </p:cNvSpPr>
          <p:nvPr>
            <p:ph type="body"/>
          </p:nvPr>
        </p:nvSpPr>
        <p:spPr>
          <a:ln/>
        </p:spPr>
        <p:txBody>
          <a:bodyPr anchor="t"/>
          <a:p>
            <a:pPr lvl="0" indent="0"/>
            <a:r>
              <a:rPr lang="zh-CN" altLang="en-US" dirty="0"/>
              <a:t>下面两节我们将重点放在可用性上。</a:t>
            </a:r>
            <a:endParaRPr lang="zh-CN" altLang="en-US" dirty="0"/>
          </a:p>
          <a:p>
            <a:pPr lvl="0" indent="0"/>
            <a:r>
              <a:rPr lang="zh-CN" altLang="en-US" dirty="0"/>
              <a:t>我们来看看为什么用户界面很重要？</a:t>
            </a:r>
            <a:endParaRPr lang="zh-CN" altLang="en-US" dirty="0"/>
          </a:p>
          <a:p>
            <a:pPr lvl="0" indent="0"/>
            <a:r>
              <a:rPr lang="zh-CN" altLang="en-US" dirty="0"/>
              <a:t>创建有效的用户界面与可用性是相关的。</a:t>
            </a:r>
            <a:endParaRPr lang="zh-CN" altLang="en-US" dirty="0"/>
          </a:p>
          <a:p>
            <a:pPr lvl="0" indent="0"/>
            <a:r>
              <a:rPr lang="zh-CN" altLang="en-US" dirty="0"/>
              <a:t>一个用户界面的可用性如何不能仅仅以用户是否漂亮，是否有动感的图片来进行判断的。 </a:t>
            </a:r>
            <a:endParaRPr lang="zh-CN" altLang="en-US" dirty="0"/>
          </a:p>
          <a:p>
            <a:pPr lvl="0" indent="0"/>
            <a:r>
              <a:rPr lang="zh-CN" altLang="en-US" dirty="0"/>
              <a:t>我们给出的这个例子恰好能说明这个问题。 </a:t>
            </a:r>
            <a:endParaRPr lang="zh-CN" altLang="en-US" dirty="0"/>
          </a:p>
        </p:txBody>
      </p:sp>
      <p:sp>
        <p:nvSpPr>
          <p:cNvPr id="18435" name="灯片编号占位符 1"/>
          <p:cNvSpPr/>
          <p:nvPr>
            <p:ph type="sldNum" sz="quarte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fld>
            <a:endParaRPr lang="zh-CN" altLang="en-US" sz="12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幻灯片图像占位符 246785"/>
          <p:cNvSpPr>
            <a:spLocks noRot="1" noTextEdit="1"/>
          </p:cNvSpPr>
          <p:nvPr>
            <p:ph type="sldImg"/>
          </p:nvPr>
        </p:nvSpPr>
        <p:spPr>
          <a:ln/>
        </p:spPr>
      </p:sp>
      <p:sp>
        <p:nvSpPr>
          <p:cNvPr id="21506" name="文本占位符 246786"/>
          <p:cNvSpPr>
            <a:spLocks noGrp="1"/>
          </p:cNvSpPr>
          <p:nvPr>
            <p:ph type="body"/>
          </p:nvPr>
        </p:nvSpPr>
        <p:spPr>
          <a:ln/>
        </p:spPr>
        <p:txBody>
          <a:bodyPr anchor="t"/>
          <a:p>
            <a:pPr lvl="0" indent="0"/>
            <a:endParaRPr lang="zh-CN" altLang="zh-CN" dirty="0"/>
          </a:p>
        </p:txBody>
      </p:sp>
      <p:sp>
        <p:nvSpPr>
          <p:cNvPr id="21507" name="灯片编号占位符 1"/>
          <p:cNvSpPr/>
          <p:nvPr>
            <p:ph type="sldNum" sz="quarte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fld>
            <a:endParaRPr lang="zh-CN" altLang="en-US" sz="12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幻灯片图像占位符 250881"/>
          <p:cNvSpPr>
            <a:spLocks noRot="1" noTextEdit="1"/>
          </p:cNvSpPr>
          <p:nvPr>
            <p:ph type="sldImg"/>
          </p:nvPr>
        </p:nvSpPr>
        <p:spPr>
          <a:ln/>
        </p:spPr>
      </p:sp>
      <p:sp>
        <p:nvSpPr>
          <p:cNvPr id="25602" name="文本占位符 250882"/>
          <p:cNvSpPr>
            <a:spLocks noGrp="1"/>
          </p:cNvSpPr>
          <p:nvPr>
            <p:ph type="body"/>
          </p:nvPr>
        </p:nvSpPr>
        <p:spPr>
          <a:ln/>
        </p:spPr>
        <p:txBody>
          <a:bodyPr anchor="t"/>
          <a:p>
            <a:pPr lvl="0" indent="0"/>
            <a:r>
              <a:rPr lang="en-US" altLang="zh-CN" b="1" dirty="0" err="1"/>
              <a:t>GUI: (usually pronounced GOO-ee</a:t>
            </a:r>
            <a:r>
              <a:rPr lang="en-US" altLang="zh-CN" b="1"/>
              <a:t>)</a:t>
            </a:r>
            <a:endParaRPr lang="en-US" altLang="zh-CN" b="1"/>
          </a:p>
        </p:txBody>
      </p:sp>
      <p:sp>
        <p:nvSpPr>
          <p:cNvPr id="25603" name="灯片编号占位符 1"/>
          <p:cNvSpPr/>
          <p:nvPr>
            <p:ph type="sldNum" sz="quarte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fld>
            <a:endParaRPr lang="zh-CN" altLang="en-US" sz="12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幻灯片图像占位符 210945"/>
          <p:cNvSpPr>
            <a:spLocks noRot="1" noTextEdit="1"/>
          </p:cNvSpPr>
          <p:nvPr>
            <p:ph type="sldImg"/>
          </p:nvPr>
        </p:nvSpPr>
        <p:spPr>
          <a:ln/>
        </p:spPr>
      </p:sp>
      <p:sp>
        <p:nvSpPr>
          <p:cNvPr id="27650" name="文本占位符 210946"/>
          <p:cNvSpPr>
            <a:spLocks noGrp="1"/>
          </p:cNvSpPr>
          <p:nvPr>
            <p:ph type="body"/>
          </p:nvPr>
        </p:nvSpPr>
        <p:spPr>
          <a:ln/>
        </p:spPr>
        <p:txBody>
          <a:bodyPr anchor="t"/>
          <a:p>
            <a:pPr lvl="0" indent="0"/>
            <a:endParaRPr lang="zh-CN" altLang="zh-CN" sz="1000" dirty="0"/>
          </a:p>
        </p:txBody>
      </p:sp>
      <p:sp>
        <p:nvSpPr>
          <p:cNvPr id="27651" name="灯片编号占位符 1"/>
          <p:cNvSpPr/>
          <p:nvPr>
            <p:ph type="sldNum" sz="quarte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fld>
            <a:endParaRPr lang="zh-CN" altLang="en-US" sz="12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0726"/>
          <p:cNvGrpSpPr/>
          <p:nvPr/>
        </p:nvGrpSpPr>
        <p:grpSpPr>
          <a:xfrm>
            <a:off x="228600" y="2889250"/>
            <a:ext cx="8610600" cy="201613"/>
            <a:chOff x="144" y="1680"/>
            <a:chExt cx="5424" cy="144"/>
          </a:xfrm>
        </p:grpSpPr>
        <p:sp>
          <p:nvSpPr>
            <p:cNvPr id="2051" name="矩形 30727"/>
            <p:cNvSpPr/>
            <p:nvPr userDrawn="1"/>
          </p:nvSpPr>
          <p:spPr>
            <a:xfrm>
              <a:off x="144" y="1680"/>
              <a:ext cx="1808" cy="144"/>
            </a:xfrm>
            <a:prstGeom prst="rect">
              <a:avLst/>
            </a:prstGeom>
            <a:solidFill>
              <a:schemeClr val="bg2"/>
            </a:solidFill>
            <a:ln w="9525">
              <a:noFill/>
            </a:ln>
          </p:spPr>
          <p:txBody>
            <a:bodyPr anchor="t"/>
            <a:p>
              <a:pPr lvl="0" indent="0"/>
              <a:endParaRPr lang="zh-CN" altLang="en-US">
                <a:latin typeface="Verdana" panose="020B0604030504040204" pitchFamily="34" charset="0"/>
                <a:ea typeface="宋体" panose="02010600030101010101" pitchFamily="2" charset="-122"/>
              </a:endParaRPr>
            </a:p>
          </p:txBody>
        </p:sp>
        <p:sp>
          <p:nvSpPr>
            <p:cNvPr id="2052" name="矩形 30728"/>
            <p:cNvSpPr/>
            <p:nvPr userDrawn="1"/>
          </p:nvSpPr>
          <p:spPr>
            <a:xfrm>
              <a:off x="1952" y="1680"/>
              <a:ext cx="1808" cy="144"/>
            </a:xfrm>
            <a:prstGeom prst="rect">
              <a:avLst/>
            </a:prstGeom>
            <a:solidFill>
              <a:schemeClr val="accent1"/>
            </a:solidFill>
            <a:ln w="9525">
              <a:noFill/>
            </a:ln>
          </p:spPr>
          <p:txBody>
            <a:bodyPr anchor="t"/>
            <a:p>
              <a:pPr lvl="0" indent="0"/>
              <a:endParaRPr lang="zh-CN" altLang="en-US">
                <a:latin typeface="Verdana" panose="020B0604030504040204" pitchFamily="34" charset="0"/>
                <a:ea typeface="宋体" panose="02010600030101010101" pitchFamily="2" charset="-122"/>
              </a:endParaRPr>
            </a:p>
          </p:txBody>
        </p:sp>
        <p:sp>
          <p:nvSpPr>
            <p:cNvPr id="2053" name="矩形 30729"/>
            <p:cNvSpPr/>
            <p:nvPr userDrawn="1"/>
          </p:nvSpPr>
          <p:spPr>
            <a:xfrm>
              <a:off x="3760" y="1680"/>
              <a:ext cx="1808" cy="144"/>
            </a:xfrm>
            <a:prstGeom prst="rect">
              <a:avLst/>
            </a:prstGeom>
            <a:solidFill>
              <a:schemeClr val="tx2"/>
            </a:solidFill>
            <a:ln w="9525">
              <a:noFill/>
            </a:ln>
          </p:spPr>
          <p:txBody>
            <a:bodyPr anchor="t"/>
            <a:p>
              <a:pPr lvl="0" indent="0"/>
              <a:endParaRPr lang="zh-CN" altLang="en-US">
                <a:latin typeface="Verdana" panose="020B0604030504040204" pitchFamily="34" charset="0"/>
                <a:ea typeface="宋体" panose="02010600030101010101" pitchFamily="2" charset="-122"/>
              </a:endParaRPr>
            </a:p>
          </p:txBody>
        </p:sp>
      </p:grpSp>
      <p:sp>
        <p:nvSpPr>
          <p:cNvPr id="30722" name="标题 30721"/>
          <p:cNvSpPr>
            <a:spLocks noGrp="1"/>
          </p:cNvSpPr>
          <p:nvPr>
            <p:ph type="ctrTitle"/>
          </p:nvPr>
        </p:nvSpPr>
        <p:spPr>
          <a:xfrm>
            <a:off x="685800" y="685800"/>
            <a:ext cx="7772400" cy="2127250"/>
          </a:xfrm>
          <a:prstGeom prst="rect">
            <a:avLst/>
          </a:prstGeom>
          <a:noFill/>
          <a:ln w="9525">
            <a:noFill/>
          </a:ln>
        </p:spPr>
        <p:txBody>
          <a:bodyPr anchor="b"/>
          <a:lstStyle>
            <a:lvl1pPr lvl="0" algn="ctr">
              <a:defRPr sz="5800"/>
            </a:lvl1pPr>
          </a:lstStyle>
          <a:p>
            <a:pPr lvl="0" fontAlgn="base"/>
            <a:r>
              <a:rPr lang="zh-CN" altLang="en-US" strike="noStrike" noProof="1" dirty="0"/>
              <a:t>单击此处编辑母版标题样式</a:t>
            </a:r>
            <a:endParaRPr lang="zh-CN" altLang="en-US" strike="noStrike" noProof="1" dirty="0"/>
          </a:p>
        </p:txBody>
      </p:sp>
      <p:sp>
        <p:nvSpPr>
          <p:cNvPr id="30723" name="副标题 30722"/>
          <p:cNvSpPr>
            <a:spLocks noGrp="1"/>
          </p:cNvSpPr>
          <p:nvPr>
            <p:ph type="subTitle" idx="1"/>
          </p:nvPr>
        </p:nvSpPr>
        <p:spPr>
          <a:xfrm>
            <a:off x="1371600" y="3270250"/>
            <a:ext cx="6400800" cy="2209800"/>
          </a:xfrm>
          <a:prstGeom prst="rect">
            <a:avLst/>
          </a:prstGeom>
          <a:noFill/>
          <a:ln w="9525">
            <a:noFill/>
          </a:ln>
        </p:spPr>
        <p:txBody>
          <a:bodyPr anchor="t"/>
          <a:lstStyle>
            <a:lvl1pPr marL="0" lvl="0" indent="0" algn="ctr">
              <a:buNone/>
              <a:defRPr sz="4200"/>
            </a:lvl1pPr>
            <a:lvl2pPr marL="457200" lvl="1" indent="0" algn="ctr">
              <a:buNone/>
              <a:defRPr sz="4200"/>
            </a:lvl2pPr>
            <a:lvl3pPr marL="914400" lvl="2" indent="0" algn="ctr">
              <a:buNone/>
              <a:defRPr sz="4200"/>
            </a:lvl3pPr>
            <a:lvl4pPr marL="1371600" lvl="3" indent="0" algn="ctr">
              <a:buNone/>
              <a:defRPr sz="4200"/>
            </a:lvl4pPr>
            <a:lvl5pPr marL="1828800" lvl="4" indent="0" algn="ctr">
              <a:buNone/>
              <a:defRPr sz="4200"/>
            </a:lvl5pPr>
          </a:lstStyle>
          <a:p>
            <a:pPr lvl="0" fontAlgn="base"/>
            <a:r>
              <a:rPr lang="zh-CN" altLang="en-US" strike="noStrike" noProof="1" dirty="0"/>
              <a:t>单击此处编辑母版副标题样式</a:t>
            </a:r>
            <a:endParaRPr lang="zh-CN" altLang="en-US" strike="noStrike" noProof="1" dirty="0"/>
          </a:p>
        </p:txBody>
      </p:sp>
      <p:sp>
        <p:nvSpPr>
          <p:cNvPr id="30724" name="日期占位符 30723"/>
          <p:cNvSpPr>
            <a:spLocks noGrp="1"/>
          </p:cNvSpPr>
          <p:nvPr>
            <p:ph type="dt" sz="half" idx="2"/>
          </p:nvPr>
        </p:nvSpPr>
        <p:spPr>
          <a:xfrm>
            <a:off x="457200" y="6248400"/>
            <a:ext cx="2133600" cy="457200"/>
          </a:xfrm>
          <a:prstGeom prst="rect">
            <a:avLst/>
          </a:prstGeom>
          <a:noFill/>
          <a:ln w="9525">
            <a:noFill/>
          </a:ln>
        </p:spPr>
        <p:txBody>
          <a:bodyPr anchor="t"/>
          <a:lstStyle>
            <a:lvl1pPr>
              <a:defRPr sz="1000">
                <a:latin typeface="Verdana" panose="020B0604030504040204" pitchFamily="34" charset="0"/>
              </a:defRPr>
            </a:lvl1pPr>
          </a:lstStyle>
          <a:p>
            <a:pPr fontAlgn="base"/>
            <a:endParaRPr lang="zh-CN" altLang="en-US" strike="noStrike" noProof="1" dirty="0">
              <a:latin typeface="Arial" panose="020B0604020202020204" pitchFamily="34" charset="0"/>
            </a:endParaRPr>
          </a:p>
        </p:txBody>
      </p:sp>
      <p:sp>
        <p:nvSpPr>
          <p:cNvPr id="30725" name="页脚占位符 30724"/>
          <p:cNvSpPr>
            <a:spLocks noGrp="1"/>
          </p:cNvSpPr>
          <p:nvPr>
            <p:ph type="ftr" sz="quarter" idx="3"/>
          </p:nvPr>
        </p:nvSpPr>
        <p:spPr>
          <a:xfrm>
            <a:off x="3124200" y="6248400"/>
            <a:ext cx="2895600" cy="457200"/>
          </a:xfrm>
          <a:prstGeom prst="rect">
            <a:avLst/>
          </a:prstGeom>
          <a:noFill/>
          <a:ln w="9525">
            <a:noFill/>
          </a:ln>
        </p:spPr>
        <p:txBody>
          <a:bodyPr anchor="t"/>
          <a:lstStyle>
            <a:lvl1pPr algn="ctr">
              <a:defRPr sz="1000">
                <a:solidFill>
                  <a:schemeClr val="accent1"/>
                </a:solidFill>
                <a:latin typeface="Verdana" panose="020B0604030504040204" pitchFamily="34" charset="0"/>
              </a:defRPr>
            </a:lvl1pPr>
          </a:lstStyle>
          <a:p>
            <a:pPr fontAlgn="base"/>
            <a:r>
              <a:rPr lang="en-US" altLang="zh-CN" strike="noStrike" noProof="1">
                <a:latin typeface="Verdana" panose="020B0604030504040204" pitchFamily="34" charset="0"/>
                <a:ea typeface="宋体" panose="02010600030101010101" pitchFamily="2" charset="-122"/>
                <a:cs typeface="+mn-cs"/>
              </a:rPr>
              <a:t>Software College of NEU</a:t>
            </a:r>
            <a:endParaRPr lang="en-US" altLang="zh-CN" strike="noStrike" noProof="1">
              <a:latin typeface="Verdana" panose="020B0604030504040204" pitchFamily="34" charset="0"/>
            </a:endParaRPr>
          </a:p>
        </p:txBody>
      </p:sp>
      <p:sp>
        <p:nvSpPr>
          <p:cNvPr id="30726" name="灯片编号占位符 30725"/>
          <p:cNvSpPr>
            <a:spLocks noGrp="1"/>
          </p:cNvSpPr>
          <p:nvPr>
            <p:ph type="sldNum" sz="quarter" idx="4"/>
          </p:nvPr>
        </p:nvSpPr>
        <p:spPr>
          <a:xfrm>
            <a:off x="6553200" y="6248400"/>
            <a:ext cx="2133600" cy="457200"/>
          </a:xfrm>
          <a:prstGeom prst="rect">
            <a:avLst/>
          </a:prstGeom>
          <a:noFill/>
          <a:ln w="9525">
            <a:noFill/>
          </a:ln>
        </p:spPr>
        <p:txBody>
          <a:bodyPr anchor="t"/>
          <a:lstStyle>
            <a:lvl1pPr algn="r">
              <a:defRPr sz="1000">
                <a:latin typeface="Verdana" panose="020B0604030504040204" pitchFamily="34" charset="0"/>
              </a:defRPr>
            </a:lvl1pPr>
          </a:lstStyle>
          <a:p>
            <a:pPr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7813"/>
            <a:ext cx="6052930" cy="5853112"/>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2504"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600200"/>
            <a:ext cx="4032504"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标题 29697"/>
          <p:cNvSpPr>
            <a:spLocks noGrp="1"/>
          </p:cNvSpPr>
          <p:nvPr>
            <p:ph type="title"/>
          </p:nvPr>
        </p:nvSpPr>
        <p:spPr>
          <a:xfrm>
            <a:off x="457200" y="277813"/>
            <a:ext cx="8229600" cy="1139825"/>
          </a:xfrm>
          <a:prstGeom prst="rect">
            <a:avLst/>
          </a:prstGeom>
          <a:noFill/>
          <a:ln w="9525">
            <a:noFill/>
          </a:ln>
        </p:spPr>
        <p:txBody>
          <a:bodyPr anchor="b"/>
          <a:p>
            <a:pPr lvl="0" indent="0"/>
            <a:r>
              <a:rPr lang="zh-CN" altLang="en-US" dirty="0"/>
              <a:t>单击此处编辑母版标题样式</a:t>
            </a:r>
            <a:endParaRPr lang="zh-CN" altLang="en-US" dirty="0"/>
          </a:p>
        </p:txBody>
      </p:sp>
      <p:sp>
        <p:nvSpPr>
          <p:cNvPr id="1027" name="文本占位符 29698"/>
          <p:cNvSpPr>
            <a:spLocks noGrp="1"/>
          </p:cNvSpPr>
          <p:nvPr>
            <p:ph type="body"/>
          </p:nvPr>
        </p:nvSpPr>
        <p:spPr>
          <a:xfrm>
            <a:off x="457200" y="1600200"/>
            <a:ext cx="8229600" cy="4530725"/>
          </a:xfrm>
          <a:prstGeom prst="rect">
            <a:avLst/>
          </a:prstGeom>
          <a:noFill/>
          <a:ln w="9525">
            <a:noFill/>
          </a:ln>
        </p:spPr>
        <p:txBody>
          <a:bodyPr anchor="t"/>
          <a:p>
            <a:pPr lvl="0" indent="-34290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9700" name="日期占位符 29699"/>
          <p:cNvSpPr>
            <a:spLocks noGrp="1"/>
          </p:cNvSpPr>
          <p:nvPr>
            <p:ph type="dt" sz="half" idx="2"/>
          </p:nvPr>
        </p:nvSpPr>
        <p:spPr>
          <a:xfrm>
            <a:off x="457200" y="6248400"/>
            <a:ext cx="2133600" cy="457200"/>
          </a:xfrm>
          <a:prstGeom prst="rect">
            <a:avLst/>
          </a:prstGeom>
          <a:noFill/>
          <a:ln w="9525">
            <a:noFill/>
          </a:ln>
        </p:spPr>
        <p:txBody>
          <a:bodyPr/>
          <a:lstStyle>
            <a:lvl1pPr>
              <a:defRPr sz="1000">
                <a:latin typeface="Verdana" panose="020B0604030504040204" pitchFamily="34" charset="0"/>
              </a:defRPr>
            </a:lvl1pPr>
          </a:lstStyle>
          <a:p>
            <a:pPr lvl="0" fontAlgn="base"/>
            <a:endParaRPr lang="zh-CN" altLang="en-US" strike="noStrike" noProof="1" dirty="0">
              <a:latin typeface="Arial" panose="020B0604020202020204" pitchFamily="34" charset="0"/>
            </a:endParaRPr>
          </a:p>
        </p:txBody>
      </p:sp>
      <p:sp>
        <p:nvSpPr>
          <p:cNvPr id="29701" name="页脚占位符 29700"/>
          <p:cNvSpPr>
            <a:spLocks noGrp="1"/>
          </p:cNvSpPr>
          <p:nvPr>
            <p:ph type="ftr" sz="quarter" idx="3"/>
          </p:nvPr>
        </p:nvSpPr>
        <p:spPr>
          <a:xfrm>
            <a:off x="3124200" y="6248400"/>
            <a:ext cx="2895600" cy="457200"/>
          </a:xfrm>
          <a:prstGeom prst="rect">
            <a:avLst/>
          </a:prstGeom>
          <a:noFill/>
          <a:ln w="9525">
            <a:noFill/>
          </a:ln>
        </p:spPr>
        <p:txBody>
          <a:bodyPr/>
          <a:lstStyle>
            <a:lvl1pPr algn="ctr">
              <a:defRPr sz="1000">
                <a:latin typeface="Verdana" panose="020B0604030504040204" pitchFamily="34" charset="0"/>
              </a:defRPr>
            </a:lvl1pPr>
          </a:lstStyle>
          <a:p>
            <a:pPr lvl="0" fontAlgn="base"/>
            <a:endParaRPr lang="zh-CN" altLang="en-US" strike="noStrike" noProof="1" dirty="0"/>
          </a:p>
        </p:txBody>
      </p:sp>
      <p:sp>
        <p:nvSpPr>
          <p:cNvPr id="29702" name="灯片编号占位符 29701"/>
          <p:cNvSpPr>
            <a:spLocks noGrp="1"/>
          </p:cNvSpPr>
          <p:nvPr>
            <p:ph type="sldNum" sz="quarter" idx="4"/>
          </p:nvPr>
        </p:nvSpPr>
        <p:spPr>
          <a:xfrm>
            <a:off x="6553200" y="6248400"/>
            <a:ext cx="2133600" cy="457200"/>
          </a:xfrm>
          <a:prstGeom prst="rect">
            <a:avLst/>
          </a:prstGeom>
          <a:noFill/>
          <a:ln w="9525">
            <a:noFill/>
          </a:ln>
        </p:spPr>
        <p:txBody>
          <a:bodyPr/>
          <a:lstStyle>
            <a:lvl1pPr algn="r">
              <a:defRPr sz="1000">
                <a:latin typeface="Verdana" panose="020B0604030504040204" pitchFamily="34" charset="0"/>
              </a:defRPr>
            </a:lvl1pPr>
          </a:lstStyle>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
        <p:nvSpPr>
          <p:cNvPr id="1031" name="矩形 29702"/>
          <p:cNvSpPr/>
          <p:nvPr/>
        </p:nvSpPr>
        <p:spPr>
          <a:xfrm>
            <a:off x="0" y="0"/>
            <a:ext cx="228600" cy="2286000"/>
          </a:xfrm>
          <a:prstGeom prst="rect">
            <a:avLst/>
          </a:prstGeom>
          <a:solidFill>
            <a:schemeClr val="bg2"/>
          </a:solidFill>
          <a:ln w="9525">
            <a:noFill/>
          </a:ln>
        </p:spPr>
        <p:txBody>
          <a:bodyPr wrap="none" anchor="ctr"/>
          <a:p>
            <a:pPr lvl="0" indent="0" algn="ctr"/>
            <a:endParaRPr lang="zh-CN" altLang="zh-CN" sz="2400" dirty="0">
              <a:latin typeface="Times New Roman" panose="02020603050405020304" pitchFamily="18" charset="0"/>
              <a:ea typeface="宋体" panose="02010600030101010101" pitchFamily="2" charset="-122"/>
            </a:endParaRPr>
          </a:p>
        </p:txBody>
      </p:sp>
      <p:sp>
        <p:nvSpPr>
          <p:cNvPr id="1032" name="直接连接符 29703"/>
          <p:cNvSpPr/>
          <p:nvPr/>
        </p:nvSpPr>
        <p:spPr>
          <a:xfrm>
            <a:off x="457200" y="1447800"/>
            <a:ext cx="8077200" cy="0"/>
          </a:xfrm>
          <a:prstGeom prst="line">
            <a:avLst/>
          </a:prstGeom>
          <a:ln w="19050" cap="flat" cmpd="sng">
            <a:solidFill>
              <a:schemeClr val="tx2"/>
            </a:solidFill>
            <a:prstDash val="solid"/>
            <a:round/>
            <a:headEnd type="none" w="med" len="med"/>
            <a:tailEnd type="none" w="med" len="med"/>
          </a:ln>
        </p:spPr>
      </p:sp>
      <p:sp>
        <p:nvSpPr>
          <p:cNvPr id="1033" name="矩形 29704"/>
          <p:cNvSpPr/>
          <p:nvPr/>
        </p:nvSpPr>
        <p:spPr>
          <a:xfrm>
            <a:off x="0" y="2286000"/>
            <a:ext cx="228600" cy="2286000"/>
          </a:xfrm>
          <a:prstGeom prst="rect">
            <a:avLst/>
          </a:prstGeom>
          <a:solidFill>
            <a:schemeClr val="accent2"/>
          </a:solidFill>
          <a:ln w="9525">
            <a:noFill/>
          </a:ln>
        </p:spPr>
        <p:txBody>
          <a:bodyPr wrap="none" anchor="ctr"/>
          <a:p>
            <a:pPr lvl="0" indent="0" algn="ctr"/>
            <a:endParaRPr lang="zh-CN" altLang="zh-CN" sz="2400" dirty="0">
              <a:latin typeface="Times New Roman" panose="02020603050405020304" pitchFamily="18" charset="0"/>
              <a:ea typeface="宋体" panose="02010600030101010101" pitchFamily="2" charset="-122"/>
            </a:endParaRPr>
          </a:p>
        </p:txBody>
      </p:sp>
      <p:sp>
        <p:nvSpPr>
          <p:cNvPr id="1034" name="矩形 29705"/>
          <p:cNvSpPr/>
          <p:nvPr/>
        </p:nvSpPr>
        <p:spPr>
          <a:xfrm>
            <a:off x="0" y="4572000"/>
            <a:ext cx="228600" cy="2286000"/>
          </a:xfrm>
          <a:prstGeom prst="rect">
            <a:avLst/>
          </a:prstGeom>
          <a:solidFill>
            <a:schemeClr val="tx2"/>
          </a:solidFill>
          <a:ln w="9525">
            <a:noFill/>
          </a:ln>
        </p:spPr>
        <p:txBody>
          <a:bodyPr wrap="none" anchor="ctr"/>
          <a:p>
            <a:pPr lvl="0" indent="0" algn="ctr"/>
            <a:endParaRPr lang="zh-CN" altLang="zh-CN" sz="2400" dirty="0">
              <a:latin typeface="Times New Roman" panose="02020603050405020304" pitchFamily="18"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marL="0" lvl="0" indent="0" algn="l" defTabSz="914400" rtl="0" eaLnBrk="1" fontAlgn="base" latinLnBrk="0" hangingPunct="1">
        <a:lnSpc>
          <a:spcPct val="100000"/>
        </a:lnSpc>
        <a:spcBef>
          <a:spcPct val="0"/>
        </a:spcBef>
        <a:spcAft>
          <a:spcPct val="0"/>
        </a:spcAft>
        <a:buNone/>
        <a:defRPr sz="4400" b="1"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Char char="p"/>
        <a:defRPr sz="3200" b="1"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2800" b="1"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Char char="p"/>
        <a:defRPr sz="2400" b="1"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bg2"/>
        </a:buClr>
        <a:buFont typeface="Wingdings" panose="05000000000000000000" pitchFamily="2" charset="2"/>
        <a:buChar char="§"/>
        <a:defRPr sz="2000" b="1"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
        <a:defRPr sz="2000" b="1"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
        <a:defRPr sz="2000" b="1"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
        <a:defRPr sz="2000" b="1"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
        <a:defRPr sz="2000" b="1"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
        <a:defRPr sz="2000" b="1"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GIF"/><Relationship Id="rId7" Type="http://schemas.openxmlformats.org/officeDocument/2006/relationships/image" Target="../media/image11.jpeg"/><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3" Type="http://schemas.openxmlformats.org/officeDocument/2006/relationships/image" Target="../media/image7.wmf"/><Relationship Id="rId2" Type="http://schemas.openxmlformats.org/officeDocument/2006/relationships/image" Target="../media/image6.png"/><Relationship Id="rId10" Type="http://schemas.openxmlformats.org/officeDocument/2006/relationships/notesSlide" Target="../notesSlides/notesSlide7.xml"/><Relationship Id="rId1" Type="http://schemas.openxmlformats.org/officeDocument/2006/relationships/image" Target="../media/image5.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GIF"/></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hyperlink" Target="http://www.mirrorin.com/wiki/ZW4ud2lr/aXBlZGlh/Lm9yZy93/aWtpLw_3/D_3D/Direct_manipulation" TargetMode="Externa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14.wmf"/><Relationship Id="rId1" Type="http://schemas.openxmlformats.org/officeDocument/2006/relationships/image" Target="../media/image13.wmf"/></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wmf"/><Relationship Id="rId1" Type="http://schemas.openxmlformats.org/officeDocument/2006/relationships/image" Target="../media/image19.wmf"/></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22.wmf"/></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w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33.xml.rels><?xml version="1.0" encoding="UTF-8" standalone="yes"?>
<Relationships xmlns="http://schemas.openxmlformats.org/package/2006/relationships"><Relationship Id="rId9" Type="http://schemas.openxmlformats.org/officeDocument/2006/relationships/image" Target="../media/image48.png"/><Relationship Id="rId8" Type="http://schemas.openxmlformats.org/officeDocument/2006/relationships/image" Target="../media/image47.jpeg"/><Relationship Id="rId7" Type="http://schemas.openxmlformats.org/officeDocument/2006/relationships/image" Target="../media/image46.jpeg"/><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png"/><Relationship Id="rId3" Type="http://schemas.openxmlformats.org/officeDocument/2006/relationships/image" Target="../media/image42.jpeg"/><Relationship Id="rId2" Type="http://schemas.openxmlformats.org/officeDocument/2006/relationships/image" Target="../media/image41.jpeg"/><Relationship Id="rId12" Type="http://schemas.openxmlformats.org/officeDocument/2006/relationships/slideLayout" Target="../slideLayouts/slideLayout2.xml"/><Relationship Id="rId11" Type="http://schemas.openxmlformats.org/officeDocument/2006/relationships/image" Target="../media/image50.png"/><Relationship Id="rId10" Type="http://schemas.openxmlformats.org/officeDocument/2006/relationships/image" Target="../media/image49.png"/><Relationship Id="rId1" Type="http://schemas.openxmlformats.org/officeDocument/2006/relationships/image" Target="../media/image40.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GIF"/></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wm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GI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GI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52.GIF"/></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GI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wmf"/><Relationship Id="rId1" Type="http://schemas.openxmlformats.org/officeDocument/2006/relationships/image" Target="../media/image3.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1" name="标题 2049"/>
          <p:cNvSpPr>
            <a:spLocks noGrp="1"/>
          </p:cNvSpPr>
          <p:nvPr>
            <p:ph type="ctrTitle"/>
          </p:nvPr>
        </p:nvSpPr>
        <p:spPr>
          <a:xfrm>
            <a:off x="250825" y="685800"/>
            <a:ext cx="8497888" cy="2127250"/>
          </a:xfrm>
          <a:ln/>
        </p:spPr>
        <p:txBody>
          <a:bodyPr anchor="b"/>
          <a:p>
            <a:pPr defTabSz="914400">
              <a:buClrTx/>
              <a:buSzTx/>
              <a:buFontTx/>
            </a:pPr>
            <a:r>
              <a:rPr lang="en-US" altLang="zh-CN" sz="4800" kern="1200" baseline="0">
                <a:latin typeface="+mj-lt"/>
                <a:ea typeface="+mj-ea"/>
                <a:cs typeface="+mj-cs"/>
              </a:rPr>
              <a:t>Software Engineering Approach to</a:t>
            </a:r>
            <a:br>
              <a:rPr lang="en-US" altLang="zh-CN" sz="4800" kern="1200" baseline="0">
                <a:latin typeface="+mj-lt"/>
                <a:ea typeface="+mj-ea"/>
                <a:cs typeface="+mj-cs"/>
              </a:rPr>
            </a:br>
            <a:r>
              <a:rPr lang="en-US" altLang="zh-CN" sz="4800" kern="1200" baseline="0">
                <a:latin typeface="+mj-lt"/>
                <a:ea typeface="+mj-ea"/>
                <a:cs typeface="+mj-cs"/>
              </a:rPr>
              <a:t>Human-Computer-Interaction</a:t>
            </a:r>
            <a:endParaRPr lang="en-US" altLang="zh-CN" sz="4800" kern="1200" baseline="0">
              <a:latin typeface="+mj-lt"/>
              <a:ea typeface="+mj-ea"/>
              <a:cs typeface="+mj-cs"/>
            </a:endParaRPr>
          </a:p>
        </p:txBody>
      </p:sp>
      <p:sp>
        <p:nvSpPr>
          <p:cNvPr id="5122" name="副标题 2050"/>
          <p:cNvSpPr>
            <a:spLocks noGrp="1"/>
          </p:cNvSpPr>
          <p:nvPr>
            <p:ph type="subTitle" idx="1"/>
          </p:nvPr>
        </p:nvSpPr>
        <p:spPr>
          <a:ln/>
        </p:spPr>
        <p:txBody>
          <a:bodyPr anchor="t"/>
          <a:p>
            <a:pPr defTabSz="914400">
              <a:buSzPct val="75000"/>
            </a:pPr>
            <a:r>
              <a:rPr lang="en-US" altLang="zh-CN" kern="1200" baseline="0">
                <a:latin typeface="+mn-lt"/>
                <a:ea typeface="+mn-ea"/>
                <a:cs typeface="+mn-cs"/>
              </a:rPr>
              <a:t>Chapter 1 </a:t>
            </a:r>
            <a:r>
              <a:rPr lang="en-US" altLang="zh-CN" kern="1200" baseline="0">
                <a:latin typeface="+mn-lt"/>
                <a:ea typeface="+mn-ea"/>
                <a:cs typeface="+mn-cs"/>
              </a:rPr>
              <a:t>Introduction</a:t>
            </a:r>
            <a:endParaRPr lang="en-US" altLang="zh-CN" kern="1200" baseline="0">
              <a:latin typeface="+mn-lt"/>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45762" name="图片 245761" descr="iphone-4-425x480"/>
          <p:cNvPicPr>
            <a:picLocks noChangeAspect="1"/>
          </p:cNvPicPr>
          <p:nvPr/>
        </p:nvPicPr>
        <p:blipFill>
          <a:blip r:embed="rId1"/>
          <a:stretch>
            <a:fillRect/>
          </a:stretch>
        </p:blipFill>
        <p:spPr>
          <a:xfrm>
            <a:off x="7092950" y="4076700"/>
            <a:ext cx="1911350" cy="2160588"/>
          </a:xfrm>
          <a:prstGeom prst="rect">
            <a:avLst/>
          </a:prstGeom>
          <a:noFill/>
          <a:ln w="9525">
            <a:noFill/>
          </a:ln>
        </p:spPr>
      </p:pic>
      <p:pic>
        <p:nvPicPr>
          <p:cNvPr id="245763" name="图片 245762" descr="20093182245248454"/>
          <p:cNvPicPr>
            <a:picLocks noChangeAspect="1"/>
          </p:cNvPicPr>
          <p:nvPr/>
        </p:nvPicPr>
        <p:blipFill>
          <a:blip r:embed="rId2"/>
          <a:stretch>
            <a:fillRect/>
          </a:stretch>
        </p:blipFill>
        <p:spPr>
          <a:xfrm>
            <a:off x="3563938" y="1484313"/>
            <a:ext cx="1873250" cy="1873250"/>
          </a:xfrm>
          <a:prstGeom prst="rect">
            <a:avLst/>
          </a:prstGeom>
          <a:noFill/>
          <a:ln w="9525">
            <a:noFill/>
          </a:ln>
        </p:spPr>
      </p:pic>
      <p:sp>
        <p:nvSpPr>
          <p:cNvPr id="20483" name="标题 245763"/>
          <p:cNvSpPr>
            <a:spLocks noGrp="1"/>
          </p:cNvSpPr>
          <p:nvPr>
            <p:ph type="title"/>
          </p:nvPr>
        </p:nvSpPr>
        <p:spPr>
          <a:ln/>
        </p:spPr>
        <p:txBody>
          <a:bodyPr anchor="b"/>
          <a:p>
            <a:r>
              <a:rPr lang="en-US" altLang="zh-CN"/>
              <a:t>What is user interface?</a:t>
            </a:r>
            <a:endParaRPr lang="en-US" altLang="zh-CN"/>
          </a:p>
        </p:txBody>
      </p:sp>
      <p:pic>
        <p:nvPicPr>
          <p:cNvPr id="245765" name="内容占位符 245764"/>
          <p:cNvPicPr>
            <a:picLocks noGrp="1" noChangeAspect="1"/>
          </p:cNvPicPr>
          <p:nvPr>
            <p:ph idx="1"/>
          </p:nvPr>
        </p:nvPicPr>
        <p:blipFill>
          <a:blip r:embed="rId3"/>
          <a:stretch>
            <a:fillRect/>
          </a:stretch>
        </p:blipFill>
        <p:spPr>
          <a:xfrm>
            <a:off x="250825" y="1916113"/>
            <a:ext cx="2419350" cy="1890712"/>
          </a:xfrm>
          <a:ln/>
        </p:spPr>
      </p:pic>
      <p:pic>
        <p:nvPicPr>
          <p:cNvPr id="245766" name="图片 245765" descr="XUk7_UWeI_154js"/>
          <p:cNvPicPr>
            <a:picLocks noChangeAspect="1"/>
          </p:cNvPicPr>
          <p:nvPr/>
        </p:nvPicPr>
        <p:blipFill>
          <a:blip r:embed="rId4"/>
          <a:stretch>
            <a:fillRect/>
          </a:stretch>
        </p:blipFill>
        <p:spPr>
          <a:xfrm>
            <a:off x="3203575" y="3284538"/>
            <a:ext cx="2411413" cy="1531937"/>
          </a:xfrm>
          <a:prstGeom prst="rect">
            <a:avLst/>
          </a:prstGeom>
          <a:noFill/>
          <a:ln w="9525">
            <a:noFill/>
          </a:ln>
        </p:spPr>
      </p:pic>
      <p:pic>
        <p:nvPicPr>
          <p:cNvPr id="245767" name="图片 245766" descr="2-110P1103050Q1"/>
          <p:cNvPicPr>
            <a:picLocks noChangeAspect="1"/>
          </p:cNvPicPr>
          <p:nvPr/>
        </p:nvPicPr>
        <p:blipFill>
          <a:blip r:embed="rId5"/>
          <a:stretch>
            <a:fillRect/>
          </a:stretch>
        </p:blipFill>
        <p:spPr>
          <a:xfrm>
            <a:off x="6659563" y="1557338"/>
            <a:ext cx="2232025" cy="2232025"/>
          </a:xfrm>
          <a:prstGeom prst="rect">
            <a:avLst/>
          </a:prstGeom>
          <a:noFill/>
          <a:ln w="9525">
            <a:noFill/>
          </a:ln>
        </p:spPr>
      </p:pic>
      <p:pic>
        <p:nvPicPr>
          <p:cNvPr id="245768" name="图片 245767" descr="ipad_ibook_reader"/>
          <p:cNvPicPr>
            <a:picLocks noChangeAspect="1"/>
          </p:cNvPicPr>
          <p:nvPr/>
        </p:nvPicPr>
        <p:blipFill>
          <a:blip r:embed="rId6"/>
          <a:stretch>
            <a:fillRect/>
          </a:stretch>
        </p:blipFill>
        <p:spPr>
          <a:xfrm>
            <a:off x="4356100" y="5013325"/>
            <a:ext cx="2195513" cy="1654175"/>
          </a:xfrm>
          <a:prstGeom prst="rect">
            <a:avLst/>
          </a:prstGeom>
          <a:noFill/>
          <a:ln w="9525">
            <a:noFill/>
          </a:ln>
        </p:spPr>
      </p:pic>
      <p:pic>
        <p:nvPicPr>
          <p:cNvPr id="245769" name="图片 245768" descr="ipod-nano-50"/>
          <p:cNvPicPr>
            <a:picLocks noChangeAspect="1"/>
          </p:cNvPicPr>
          <p:nvPr/>
        </p:nvPicPr>
        <p:blipFill>
          <a:blip r:embed="rId7"/>
          <a:stretch>
            <a:fillRect/>
          </a:stretch>
        </p:blipFill>
        <p:spPr>
          <a:xfrm>
            <a:off x="2411413" y="5040313"/>
            <a:ext cx="1939925" cy="1817687"/>
          </a:xfrm>
          <a:prstGeom prst="rect">
            <a:avLst/>
          </a:prstGeom>
          <a:noFill/>
          <a:ln w="9525">
            <a:noFill/>
          </a:ln>
        </p:spPr>
      </p:pic>
      <p:pic>
        <p:nvPicPr>
          <p:cNvPr id="20489" name="图片 245769" descr="思考图片"/>
          <p:cNvPicPr>
            <a:picLocks noChangeAspect="1"/>
          </p:cNvPicPr>
          <p:nvPr/>
        </p:nvPicPr>
        <p:blipFill>
          <a:blip r:embed="rId8"/>
          <a:stretch>
            <a:fillRect/>
          </a:stretch>
        </p:blipFill>
        <p:spPr>
          <a:xfrm>
            <a:off x="250825" y="4797425"/>
            <a:ext cx="1920875" cy="1920875"/>
          </a:xfrm>
          <a:prstGeom prst="rect">
            <a:avLst/>
          </a:prstGeom>
          <a:noFill/>
          <a:ln w="9525">
            <a:noFill/>
          </a:ln>
        </p:spPr>
      </p:pic>
      <p:sp>
        <p:nvSpPr>
          <p:cNvPr id="20490" name="灯片编号占位符 1"/>
          <p:cNvSpPr/>
          <p:nvPr>
            <p:ph type="sldNum" sz="quarter" idx="12"/>
          </p:nvPr>
        </p:nvSpPr>
        <p:spPr>
          <a:ln/>
        </p:spPr>
        <p:txBody>
          <a:bodyPr anchor="t"/>
          <a:lstStyle>
            <a:lvl1pPr marL="0" lvl="0" indent="0" algn="l" defTabSz="914400" rtl="0" eaLnBrk="1" fontAlgn="base" latinLnBrk="0" hangingPunct="1">
              <a:lnSpc>
                <a:spcPct val="100000"/>
              </a:lnSpc>
              <a:spcBef>
                <a:spcPct val="0"/>
              </a:spcBef>
              <a:spcAft>
                <a:spcPct val="0"/>
              </a:spcAft>
              <a:buFontTx/>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indent="0" algn="r"/>
            <a:fld id="{9A0DB2DC-4C9A-4742-B13C-FB6460FD3503}" type="slidenum">
              <a:rPr lang="zh-CN" altLang="en-US" sz="1000" dirty="0"/>
            </a:fld>
            <a:endParaRPr lang="zh-CN" altLang="en-US" sz="1000"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45762"/>
                                        </p:tgtEl>
                                        <p:attrNameLst>
                                          <p:attrName>style.visibility</p:attrName>
                                        </p:attrNameLst>
                                      </p:cBhvr>
                                      <p:to>
                                        <p:strVal val="visible"/>
                                      </p:to>
                                    </p:set>
                                    <p:animEffect transition="in" filter="fade">
                                      <p:cBhvr>
                                        <p:cTn id="7" dur="1000"/>
                                        <p:tgtEl>
                                          <p:spTgt spid="245762"/>
                                        </p:tgtEl>
                                      </p:cBhvr>
                                    </p:animEffect>
                                    <p:anim calcmode="lin" valueType="num">
                                      <p:cBhvr>
                                        <p:cTn id="8" dur="1000" fill="hold"/>
                                        <p:tgtEl>
                                          <p:spTgt spid="245762"/>
                                        </p:tgtEl>
                                        <p:attrNameLst>
                                          <p:attrName>ppt_x</p:attrName>
                                        </p:attrNameLst>
                                      </p:cBhvr>
                                      <p:tavLst>
                                        <p:tav tm="0">
                                          <p:val>
                                            <p:strVal val="#ppt_x"/>
                                          </p:val>
                                        </p:tav>
                                        <p:tav tm="100000">
                                          <p:val>
                                            <p:strVal val="#ppt_x"/>
                                          </p:val>
                                        </p:tav>
                                      </p:tavLst>
                                    </p:anim>
                                    <p:anim calcmode="lin" valueType="num">
                                      <p:cBhvr>
                                        <p:cTn id="9" dur="1000" fill="hold"/>
                                        <p:tgtEl>
                                          <p:spTgt spid="245762"/>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245763"/>
                                        </p:tgtEl>
                                        <p:attrNameLst>
                                          <p:attrName>style.visibility</p:attrName>
                                        </p:attrNameLst>
                                      </p:cBhvr>
                                      <p:to>
                                        <p:strVal val="visible"/>
                                      </p:to>
                                    </p:set>
                                    <p:animEffect transition="in" filter="fade">
                                      <p:cBhvr>
                                        <p:cTn id="12" dur="1000"/>
                                        <p:tgtEl>
                                          <p:spTgt spid="245763"/>
                                        </p:tgtEl>
                                      </p:cBhvr>
                                    </p:animEffect>
                                    <p:anim calcmode="lin" valueType="num">
                                      <p:cBhvr>
                                        <p:cTn id="13" dur="1000" fill="hold"/>
                                        <p:tgtEl>
                                          <p:spTgt spid="245763"/>
                                        </p:tgtEl>
                                        <p:attrNameLst>
                                          <p:attrName>ppt_x</p:attrName>
                                        </p:attrNameLst>
                                      </p:cBhvr>
                                      <p:tavLst>
                                        <p:tav tm="0">
                                          <p:val>
                                            <p:strVal val="#ppt_x"/>
                                          </p:val>
                                        </p:tav>
                                        <p:tav tm="100000">
                                          <p:val>
                                            <p:strVal val="#ppt_x"/>
                                          </p:val>
                                        </p:tav>
                                      </p:tavLst>
                                    </p:anim>
                                    <p:anim calcmode="lin" valueType="num">
                                      <p:cBhvr>
                                        <p:cTn id="14" dur="1000" fill="hold"/>
                                        <p:tgtEl>
                                          <p:spTgt spid="245763"/>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245765"/>
                                        </p:tgtEl>
                                        <p:attrNameLst>
                                          <p:attrName>style.visibility</p:attrName>
                                        </p:attrNameLst>
                                      </p:cBhvr>
                                      <p:to>
                                        <p:strVal val="visible"/>
                                      </p:to>
                                    </p:set>
                                    <p:animEffect transition="in" filter="fade">
                                      <p:cBhvr>
                                        <p:cTn id="17" dur="1000"/>
                                        <p:tgtEl>
                                          <p:spTgt spid="245765"/>
                                        </p:tgtEl>
                                      </p:cBhvr>
                                    </p:animEffect>
                                    <p:anim calcmode="lin" valueType="num">
                                      <p:cBhvr>
                                        <p:cTn id="18" dur="1000" fill="hold"/>
                                        <p:tgtEl>
                                          <p:spTgt spid="245765"/>
                                        </p:tgtEl>
                                        <p:attrNameLst>
                                          <p:attrName>ppt_x</p:attrName>
                                        </p:attrNameLst>
                                      </p:cBhvr>
                                      <p:tavLst>
                                        <p:tav tm="0">
                                          <p:val>
                                            <p:strVal val="#ppt_x"/>
                                          </p:val>
                                        </p:tav>
                                        <p:tav tm="100000">
                                          <p:val>
                                            <p:strVal val="#ppt_x"/>
                                          </p:val>
                                        </p:tav>
                                      </p:tavLst>
                                    </p:anim>
                                    <p:anim calcmode="lin" valueType="num">
                                      <p:cBhvr>
                                        <p:cTn id="19" dur="1000" fill="hold"/>
                                        <p:tgtEl>
                                          <p:spTgt spid="245765"/>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245766"/>
                                        </p:tgtEl>
                                        <p:attrNameLst>
                                          <p:attrName>style.visibility</p:attrName>
                                        </p:attrNameLst>
                                      </p:cBhvr>
                                      <p:to>
                                        <p:strVal val="visible"/>
                                      </p:to>
                                    </p:set>
                                    <p:animEffect transition="in" filter="fade">
                                      <p:cBhvr>
                                        <p:cTn id="22" dur="1000"/>
                                        <p:tgtEl>
                                          <p:spTgt spid="245766"/>
                                        </p:tgtEl>
                                      </p:cBhvr>
                                    </p:animEffect>
                                    <p:anim calcmode="lin" valueType="num">
                                      <p:cBhvr>
                                        <p:cTn id="23" dur="1000" fill="hold"/>
                                        <p:tgtEl>
                                          <p:spTgt spid="245766"/>
                                        </p:tgtEl>
                                        <p:attrNameLst>
                                          <p:attrName>ppt_x</p:attrName>
                                        </p:attrNameLst>
                                      </p:cBhvr>
                                      <p:tavLst>
                                        <p:tav tm="0">
                                          <p:val>
                                            <p:strVal val="#ppt_x"/>
                                          </p:val>
                                        </p:tav>
                                        <p:tav tm="100000">
                                          <p:val>
                                            <p:strVal val="#ppt_x"/>
                                          </p:val>
                                        </p:tav>
                                      </p:tavLst>
                                    </p:anim>
                                    <p:anim calcmode="lin" valueType="num">
                                      <p:cBhvr>
                                        <p:cTn id="24" dur="1000" fill="hold"/>
                                        <p:tgtEl>
                                          <p:spTgt spid="245766"/>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0"/>
                                  </p:stCondLst>
                                  <p:childTnLst>
                                    <p:set>
                                      <p:cBhvr>
                                        <p:cTn id="26" dur="1" fill="hold">
                                          <p:stCondLst>
                                            <p:cond delay="0"/>
                                          </p:stCondLst>
                                        </p:cTn>
                                        <p:tgtEl>
                                          <p:spTgt spid="245767"/>
                                        </p:tgtEl>
                                        <p:attrNameLst>
                                          <p:attrName>style.visibility</p:attrName>
                                        </p:attrNameLst>
                                      </p:cBhvr>
                                      <p:to>
                                        <p:strVal val="visible"/>
                                      </p:to>
                                    </p:set>
                                    <p:animEffect transition="in" filter="fade">
                                      <p:cBhvr>
                                        <p:cTn id="27" dur="1000"/>
                                        <p:tgtEl>
                                          <p:spTgt spid="245767"/>
                                        </p:tgtEl>
                                      </p:cBhvr>
                                    </p:animEffect>
                                    <p:anim calcmode="lin" valueType="num">
                                      <p:cBhvr>
                                        <p:cTn id="28" dur="1000" fill="hold"/>
                                        <p:tgtEl>
                                          <p:spTgt spid="245767"/>
                                        </p:tgtEl>
                                        <p:attrNameLst>
                                          <p:attrName>ppt_x</p:attrName>
                                        </p:attrNameLst>
                                      </p:cBhvr>
                                      <p:tavLst>
                                        <p:tav tm="0">
                                          <p:val>
                                            <p:strVal val="#ppt_x"/>
                                          </p:val>
                                        </p:tav>
                                        <p:tav tm="100000">
                                          <p:val>
                                            <p:strVal val="#ppt_x"/>
                                          </p:val>
                                        </p:tav>
                                      </p:tavLst>
                                    </p:anim>
                                    <p:anim calcmode="lin" valueType="num">
                                      <p:cBhvr>
                                        <p:cTn id="29" dur="1000" fill="hold"/>
                                        <p:tgtEl>
                                          <p:spTgt spid="245767"/>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0"/>
                                  </p:stCondLst>
                                  <p:childTnLst>
                                    <p:set>
                                      <p:cBhvr>
                                        <p:cTn id="31" dur="1" fill="hold">
                                          <p:stCondLst>
                                            <p:cond delay="0"/>
                                          </p:stCondLst>
                                        </p:cTn>
                                        <p:tgtEl>
                                          <p:spTgt spid="245768"/>
                                        </p:tgtEl>
                                        <p:attrNameLst>
                                          <p:attrName>style.visibility</p:attrName>
                                        </p:attrNameLst>
                                      </p:cBhvr>
                                      <p:to>
                                        <p:strVal val="visible"/>
                                      </p:to>
                                    </p:set>
                                    <p:animEffect transition="in" filter="fade">
                                      <p:cBhvr>
                                        <p:cTn id="32" dur="1000"/>
                                        <p:tgtEl>
                                          <p:spTgt spid="245768"/>
                                        </p:tgtEl>
                                      </p:cBhvr>
                                    </p:animEffect>
                                    <p:anim calcmode="lin" valueType="num">
                                      <p:cBhvr>
                                        <p:cTn id="33" dur="1000" fill="hold"/>
                                        <p:tgtEl>
                                          <p:spTgt spid="245768"/>
                                        </p:tgtEl>
                                        <p:attrNameLst>
                                          <p:attrName>ppt_x</p:attrName>
                                        </p:attrNameLst>
                                      </p:cBhvr>
                                      <p:tavLst>
                                        <p:tav tm="0">
                                          <p:val>
                                            <p:strVal val="#ppt_x"/>
                                          </p:val>
                                        </p:tav>
                                        <p:tav tm="100000">
                                          <p:val>
                                            <p:strVal val="#ppt_x"/>
                                          </p:val>
                                        </p:tav>
                                      </p:tavLst>
                                    </p:anim>
                                    <p:anim calcmode="lin" valueType="num">
                                      <p:cBhvr>
                                        <p:cTn id="34" dur="1000" fill="hold"/>
                                        <p:tgtEl>
                                          <p:spTgt spid="245768"/>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0"/>
                                  </p:stCondLst>
                                  <p:childTnLst>
                                    <p:set>
                                      <p:cBhvr>
                                        <p:cTn id="36" dur="1" fill="hold">
                                          <p:stCondLst>
                                            <p:cond delay="0"/>
                                          </p:stCondLst>
                                        </p:cTn>
                                        <p:tgtEl>
                                          <p:spTgt spid="245769"/>
                                        </p:tgtEl>
                                        <p:attrNameLst>
                                          <p:attrName>style.visibility</p:attrName>
                                        </p:attrNameLst>
                                      </p:cBhvr>
                                      <p:to>
                                        <p:strVal val="visible"/>
                                      </p:to>
                                    </p:set>
                                    <p:animEffect transition="in" filter="fade">
                                      <p:cBhvr>
                                        <p:cTn id="37" dur="1000"/>
                                        <p:tgtEl>
                                          <p:spTgt spid="245769"/>
                                        </p:tgtEl>
                                      </p:cBhvr>
                                    </p:animEffect>
                                    <p:anim calcmode="lin" valueType="num">
                                      <p:cBhvr>
                                        <p:cTn id="38" dur="1000" fill="hold"/>
                                        <p:tgtEl>
                                          <p:spTgt spid="245769"/>
                                        </p:tgtEl>
                                        <p:attrNameLst>
                                          <p:attrName>ppt_x</p:attrName>
                                        </p:attrNameLst>
                                      </p:cBhvr>
                                      <p:tavLst>
                                        <p:tav tm="0">
                                          <p:val>
                                            <p:strVal val="#ppt_x"/>
                                          </p:val>
                                        </p:tav>
                                        <p:tav tm="100000">
                                          <p:val>
                                            <p:strVal val="#ppt_x"/>
                                          </p:val>
                                        </p:tav>
                                      </p:tavLst>
                                    </p:anim>
                                    <p:anim calcmode="lin" valueType="num">
                                      <p:cBhvr>
                                        <p:cTn id="39" dur="1000" fill="hold"/>
                                        <p:tgtEl>
                                          <p:spTgt spid="24576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标题 247809"/>
          <p:cNvSpPr>
            <a:spLocks noGrp="1"/>
          </p:cNvSpPr>
          <p:nvPr>
            <p:ph type="title"/>
          </p:nvPr>
        </p:nvSpPr>
        <p:spPr>
          <a:ln/>
        </p:spPr>
        <p:txBody>
          <a:bodyPr anchor="b"/>
          <a:p>
            <a:r>
              <a:rPr lang="en-US" altLang="zh-CN"/>
              <a:t>What is user interface?</a:t>
            </a:r>
            <a:endParaRPr lang="en-US" altLang="zh-CN"/>
          </a:p>
        </p:txBody>
      </p:sp>
      <p:sp>
        <p:nvSpPr>
          <p:cNvPr id="247811" name="内容占位符 247810"/>
          <p:cNvSpPr>
            <a:spLocks noGrp="1"/>
          </p:cNvSpPr>
          <p:nvPr>
            <p:ph idx="1"/>
          </p:nvPr>
        </p:nvSpPr>
        <p:spPr>
          <a:ln/>
        </p:spPr>
        <p:txBody>
          <a:bodyPr anchor="t"/>
          <a:p>
            <a:r>
              <a:rPr lang="en-US" altLang="zh-CN"/>
              <a:t>User interface</a:t>
            </a:r>
            <a:r>
              <a:rPr lang="en-US" altLang="zh-CN" b="0"/>
              <a:t> is the space where interaction between humans and machines occurs.</a:t>
            </a:r>
            <a:r>
              <a:rPr lang="en-US" altLang="zh-CN"/>
              <a:t> </a:t>
            </a:r>
            <a:endParaRPr lang="en-US" altLang="zh-CN"/>
          </a:p>
          <a:p>
            <a:r>
              <a:rPr lang="en-US" altLang="zh-CN"/>
              <a:t>Why UI is needed?</a:t>
            </a:r>
            <a:endParaRPr lang="en-US" altLang="zh-CN"/>
          </a:p>
          <a:p>
            <a:pPr lvl="1"/>
            <a:r>
              <a:rPr lang="en-US" altLang="zh-CN" b="0"/>
              <a:t>Effective operation and control of the machine</a:t>
            </a:r>
            <a:endParaRPr lang="en-US" altLang="zh-CN" b="0"/>
          </a:p>
          <a:p>
            <a:pPr lvl="1"/>
            <a:r>
              <a:rPr lang="en-US" altLang="zh-CN" b="0"/>
              <a:t>Get feedback from the machine which aids the operator in making operational decisions.</a:t>
            </a:r>
            <a:r>
              <a:rPr lang="en-US" altLang="zh-CN"/>
              <a:t> </a:t>
            </a:r>
            <a:endParaRPr lang="en-US" altLang="zh-CN"/>
          </a:p>
        </p:txBody>
      </p:sp>
      <p:pic>
        <p:nvPicPr>
          <p:cNvPr id="22531" name="图片 247811" descr="思考图片"/>
          <p:cNvPicPr>
            <a:picLocks noChangeAspect="1"/>
          </p:cNvPicPr>
          <p:nvPr/>
        </p:nvPicPr>
        <p:blipFill>
          <a:blip r:embed="rId1"/>
          <a:stretch>
            <a:fillRect/>
          </a:stretch>
        </p:blipFill>
        <p:spPr>
          <a:xfrm>
            <a:off x="323850" y="5154613"/>
            <a:ext cx="1703388" cy="1703387"/>
          </a:xfrm>
          <a:prstGeom prst="rect">
            <a:avLst/>
          </a:prstGeom>
          <a:noFill/>
          <a:ln w="9525">
            <a:noFill/>
          </a:ln>
        </p:spPr>
      </p:pic>
      <p:sp>
        <p:nvSpPr>
          <p:cNvPr id="22532" name="灯片编号占位符 1"/>
          <p:cNvSpPr/>
          <p:nvPr>
            <p:ph type="sldNum" sz="quarter" idx="12"/>
          </p:nvPr>
        </p:nvSpPr>
        <p:spPr>
          <a:ln/>
        </p:spPr>
        <p:txBody>
          <a:bodyPr anchor="t"/>
          <a:lstStyle>
            <a:lvl1pPr marL="0" lvl="0" indent="0" algn="l" defTabSz="914400" rtl="0" eaLnBrk="1" fontAlgn="base" latinLnBrk="0" hangingPunct="1">
              <a:lnSpc>
                <a:spcPct val="100000"/>
              </a:lnSpc>
              <a:spcBef>
                <a:spcPct val="0"/>
              </a:spcBef>
              <a:spcAft>
                <a:spcPct val="0"/>
              </a:spcAft>
              <a:buFontTx/>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indent="0" algn="r"/>
            <a:fld id="{9A0DB2DC-4C9A-4742-B13C-FB6460FD3503}" type="slidenum">
              <a:rPr lang="zh-CN" altLang="en-US" sz="1000" dirty="0"/>
            </a:fld>
            <a:endParaRPr lang="zh-CN" altLang="en-US" sz="1000"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7811">
                                            <p:txEl>
                                              <p:charRg st="101" end="148"/>
                                            </p:txEl>
                                          </p:spTgt>
                                        </p:tgtEl>
                                        <p:attrNameLst>
                                          <p:attrName>style.visibility</p:attrName>
                                        </p:attrNameLst>
                                      </p:cBhvr>
                                      <p:to>
                                        <p:strVal val="visible"/>
                                      </p:to>
                                    </p:set>
                                    <p:animEffect transition="in" filter="blinds(horizontal)">
                                      <p:cBhvr>
                                        <p:cTn id="7" dur="500"/>
                                        <p:tgtEl>
                                          <p:spTgt spid="247811">
                                            <p:txEl>
                                              <p:charRg st="101" end="148"/>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47811">
                                            <p:txEl>
                                              <p:charRg st="148" end="236"/>
                                            </p:txEl>
                                          </p:spTgt>
                                        </p:tgtEl>
                                        <p:attrNameLst>
                                          <p:attrName>style.visibility</p:attrName>
                                        </p:attrNameLst>
                                      </p:cBhvr>
                                      <p:to>
                                        <p:strVal val="visible"/>
                                      </p:to>
                                    </p:set>
                                    <p:animEffect transition="in" filter="blinds(horizontal)">
                                      <p:cBhvr>
                                        <p:cTn id="10" dur="500"/>
                                        <p:tgtEl>
                                          <p:spTgt spid="247811">
                                            <p:txEl>
                                              <p:charRg st="148" end="23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标题 248833"/>
          <p:cNvSpPr>
            <a:spLocks noGrp="1"/>
          </p:cNvSpPr>
          <p:nvPr>
            <p:ph type="title"/>
          </p:nvPr>
        </p:nvSpPr>
        <p:spPr>
          <a:ln/>
        </p:spPr>
        <p:txBody>
          <a:bodyPr anchor="b"/>
          <a:p>
            <a:r>
              <a:rPr lang="en-US" altLang="zh-CN"/>
              <a:t>What is user interface?</a:t>
            </a:r>
            <a:endParaRPr lang="en-US" altLang="zh-CN"/>
          </a:p>
        </p:txBody>
      </p:sp>
      <p:sp>
        <p:nvSpPr>
          <p:cNvPr id="248835" name="内容占位符 248834"/>
          <p:cNvSpPr>
            <a:spLocks noGrp="1"/>
          </p:cNvSpPr>
          <p:nvPr>
            <p:ph idx="1"/>
          </p:nvPr>
        </p:nvSpPr>
        <p:spPr>
          <a:ln/>
        </p:spPr>
        <p:txBody>
          <a:bodyPr anchor="t"/>
          <a:p>
            <a:r>
              <a:rPr lang="en-US" altLang="zh-CN"/>
              <a:t>Can you list some types of UI?</a:t>
            </a:r>
            <a:endParaRPr lang="en-US" altLang="zh-CN"/>
          </a:p>
          <a:p>
            <a:pPr lvl="1"/>
            <a:r>
              <a:rPr lang="en-US" altLang="zh-CN" b="0"/>
              <a:t> Command line interfaces</a:t>
            </a:r>
            <a:r>
              <a:rPr lang="en-US" altLang="zh-CN"/>
              <a:t>  </a:t>
            </a:r>
            <a:endParaRPr lang="en-US" altLang="zh-CN"/>
          </a:p>
          <a:p>
            <a:pPr lvl="1"/>
            <a:r>
              <a:rPr lang="en-US" altLang="zh-CN" b="0"/>
              <a:t> Graphical user interfaces</a:t>
            </a:r>
            <a:endParaRPr lang="en-US" altLang="zh-CN" b="0"/>
          </a:p>
          <a:p>
            <a:pPr lvl="1"/>
            <a:r>
              <a:rPr lang="en-US" altLang="zh-CN" b="0"/>
              <a:t> Touch user interface</a:t>
            </a:r>
            <a:r>
              <a:rPr lang="en-US" altLang="zh-CN"/>
              <a:t> </a:t>
            </a:r>
            <a:endParaRPr lang="en-US" altLang="zh-CN"/>
          </a:p>
          <a:p>
            <a:pPr lvl="1"/>
            <a:r>
              <a:rPr lang="en-US" altLang="zh-CN" b="0"/>
              <a:t> Voice user interfaces</a:t>
            </a:r>
            <a:endParaRPr lang="en-US" altLang="zh-CN" b="0"/>
          </a:p>
          <a:p>
            <a:pPr lvl="1"/>
            <a:r>
              <a:rPr lang="en-US" altLang="zh-CN" b="0"/>
              <a:t>……</a:t>
            </a:r>
            <a:r>
              <a:rPr lang="en-US" altLang="zh-CN"/>
              <a:t> </a:t>
            </a:r>
            <a:endParaRPr lang="en-US" altLang="zh-CN"/>
          </a:p>
          <a:p>
            <a:r>
              <a:rPr lang="en-US" altLang="zh-CN"/>
              <a:t>For more information</a:t>
            </a:r>
            <a:endParaRPr lang="en-US" altLang="zh-CN"/>
          </a:p>
          <a:p>
            <a:pPr lvl="1"/>
            <a:r>
              <a:rPr lang="en-US" altLang="zh-CN" b="0" err="1"/>
              <a:t>http://en.wikipedia.org/wiki/User_interface</a:t>
            </a:r>
            <a:endParaRPr lang="en-US" altLang="zh-CN" b="0"/>
          </a:p>
          <a:p>
            <a:pPr lvl="2">
              <a:buNone/>
            </a:pPr>
            <a:endParaRPr lang="en-US" altLang="zh-CN" b="0"/>
          </a:p>
        </p:txBody>
      </p:sp>
      <p:pic>
        <p:nvPicPr>
          <p:cNvPr id="23555" name="图片 248835" descr="15213_145315530765_2"/>
          <p:cNvPicPr>
            <a:picLocks noChangeAspect="1"/>
          </p:cNvPicPr>
          <p:nvPr/>
        </p:nvPicPr>
        <p:blipFill>
          <a:blip r:embed="rId1"/>
          <a:stretch>
            <a:fillRect/>
          </a:stretch>
        </p:blipFill>
        <p:spPr>
          <a:xfrm>
            <a:off x="8027988" y="5661025"/>
            <a:ext cx="1038225" cy="1054100"/>
          </a:xfrm>
          <a:prstGeom prst="rect">
            <a:avLst/>
          </a:prstGeom>
          <a:noFill/>
          <a:ln w="9525">
            <a:noFill/>
          </a:ln>
        </p:spPr>
      </p:pic>
      <p:sp>
        <p:nvSpPr>
          <p:cNvPr id="23556" name="灯片编号占位符 1"/>
          <p:cNvSpPr/>
          <p:nvPr>
            <p:ph type="sldNum" sz="quarter" idx="12"/>
          </p:nvPr>
        </p:nvSpPr>
        <p:spPr>
          <a:ln/>
        </p:spPr>
        <p:txBody>
          <a:bodyPr anchor="t"/>
          <a:lstStyle>
            <a:lvl1pPr marL="0" lvl="0" indent="0" algn="l" defTabSz="914400" rtl="0" eaLnBrk="1" fontAlgn="base" latinLnBrk="0" hangingPunct="1">
              <a:lnSpc>
                <a:spcPct val="100000"/>
              </a:lnSpc>
              <a:spcBef>
                <a:spcPct val="0"/>
              </a:spcBef>
              <a:spcAft>
                <a:spcPct val="0"/>
              </a:spcAft>
              <a:buFontTx/>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indent="0" algn="r"/>
            <a:fld id="{9A0DB2DC-4C9A-4742-B13C-FB6460FD3503}" type="slidenum">
              <a:rPr lang="zh-CN" altLang="en-US" sz="1000" dirty="0"/>
            </a:fld>
            <a:endParaRPr lang="zh-CN" altLang="en-US" sz="1000"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8835">
                                            <p:txEl>
                                              <p:charRg st="31" end="58"/>
                                            </p:txEl>
                                          </p:spTgt>
                                        </p:tgtEl>
                                        <p:attrNameLst>
                                          <p:attrName>style.visibility</p:attrName>
                                        </p:attrNameLst>
                                      </p:cBhvr>
                                      <p:to>
                                        <p:strVal val="visible"/>
                                      </p:to>
                                    </p:set>
                                    <p:animEffect transition="in" filter="wipe(left)">
                                      <p:cBhvr>
                                        <p:cTn id="7" dur="500"/>
                                        <p:tgtEl>
                                          <p:spTgt spid="248835">
                                            <p:txEl>
                                              <p:charRg st="31" end="58"/>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48835">
                                            <p:txEl>
                                              <p:charRg st="58" end="85"/>
                                            </p:txEl>
                                          </p:spTgt>
                                        </p:tgtEl>
                                        <p:attrNameLst>
                                          <p:attrName>style.visibility</p:attrName>
                                        </p:attrNameLst>
                                      </p:cBhvr>
                                      <p:to>
                                        <p:strVal val="visible"/>
                                      </p:to>
                                    </p:set>
                                    <p:animEffect transition="in" filter="wipe(left)">
                                      <p:cBhvr>
                                        <p:cTn id="11" dur="500"/>
                                        <p:tgtEl>
                                          <p:spTgt spid="248835">
                                            <p:txEl>
                                              <p:charRg st="58" end="85"/>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48835">
                                            <p:txEl>
                                              <p:charRg st="85" end="108"/>
                                            </p:txEl>
                                          </p:spTgt>
                                        </p:tgtEl>
                                        <p:attrNameLst>
                                          <p:attrName>style.visibility</p:attrName>
                                        </p:attrNameLst>
                                      </p:cBhvr>
                                      <p:to>
                                        <p:strVal val="visible"/>
                                      </p:to>
                                    </p:set>
                                    <p:animEffect transition="in" filter="wipe(left)">
                                      <p:cBhvr>
                                        <p:cTn id="15" dur="500"/>
                                        <p:tgtEl>
                                          <p:spTgt spid="248835">
                                            <p:txEl>
                                              <p:charRg st="85" end="108"/>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48835">
                                            <p:txEl>
                                              <p:charRg st="108" end="131"/>
                                            </p:txEl>
                                          </p:spTgt>
                                        </p:tgtEl>
                                        <p:attrNameLst>
                                          <p:attrName>style.visibility</p:attrName>
                                        </p:attrNameLst>
                                      </p:cBhvr>
                                      <p:to>
                                        <p:strVal val="visible"/>
                                      </p:to>
                                    </p:set>
                                    <p:animEffect transition="in" filter="wipe(left)">
                                      <p:cBhvr>
                                        <p:cTn id="19" dur="500"/>
                                        <p:tgtEl>
                                          <p:spTgt spid="248835">
                                            <p:txEl>
                                              <p:charRg st="108" end="131"/>
                                            </p:txEl>
                                          </p:spTgt>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48835">
                                            <p:txEl>
                                              <p:charRg st="131" end="135"/>
                                            </p:txEl>
                                          </p:spTgt>
                                        </p:tgtEl>
                                        <p:attrNameLst>
                                          <p:attrName>style.visibility</p:attrName>
                                        </p:attrNameLst>
                                      </p:cBhvr>
                                      <p:to>
                                        <p:strVal val="visible"/>
                                      </p:to>
                                    </p:set>
                                    <p:animEffect transition="in" filter="wipe(left)">
                                      <p:cBhvr>
                                        <p:cTn id="23" dur="500"/>
                                        <p:tgtEl>
                                          <p:spTgt spid="248835">
                                            <p:txEl>
                                              <p:charRg st="131" end="135"/>
                                            </p:txEl>
                                          </p:spTgt>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48835">
                                            <p:txEl>
                                              <p:charRg st="135" end="156"/>
                                            </p:txEl>
                                          </p:spTgt>
                                        </p:tgtEl>
                                        <p:attrNameLst>
                                          <p:attrName>style.visibility</p:attrName>
                                        </p:attrNameLst>
                                      </p:cBhvr>
                                      <p:to>
                                        <p:strVal val="visible"/>
                                      </p:to>
                                    </p:set>
                                    <p:animEffect transition="in" filter="wipe(left)">
                                      <p:cBhvr>
                                        <p:cTn id="27" dur="500"/>
                                        <p:tgtEl>
                                          <p:spTgt spid="248835">
                                            <p:txEl>
                                              <p:charRg st="135" end="156"/>
                                            </p:txEl>
                                          </p:spTgt>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48835">
                                            <p:txEl>
                                              <p:charRg st="156" end="200"/>
                                            </p:txEl>
                                          </p:spTgt>
                                        </p:tgtEl>
                                        <p:attrNameLst>
                                          <p:attrName>style.visibility</p:attrName>
                                        </p:attrNameLst>
                                      </p:cBhvr>
                                      <p:to>
                                        <p:strVal val="visible"/>
                                      </p:to>
                                    </p:set>
                                    <p:animEffect transition="in" filter="wipe(left)">
                                      <p:cBhvr>
                                        <p:cTn id="31" dur="500"/>
                                        <p:tgtEl>
                                          <p:spTgt spid="248835">
                                            <p:txEl>
                                              <p:charRg st="156" end="20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标题 249857"/>
          <p:cNvSpPr>
            <a:spLocks noGrp="1"/>
          </p:cNvSpPr>
          <p:nvPr>
            <p:ph type="title"/>
          </p:nvPr>
        </p:nvSpPr>
        <p:spPr>
          <a:ln/>
        </p:spPr>
        <p:txBody>
          <a:bodyPr anchor="b"/>
          <a:p>
            <a:r>
              <a:rPr lang="en-US" altLang="zh-CN"/>
              <a:t>What is GUI?</a:t>
            </a:r>
            <a:endParaRPr lang="en-US" altLang="zh-CN"/>
          </a:p>
        </p:txBody>
      </p:sp>
      <p:sp>
        <p:nvSpPr>
          <p:cNvPr id="24578" name="文本占位符 249858"/>
          <p:cNvSpPr>
            <a:spLocks noGrp="1"/>
          </p:cNvSpPr>
          <p:nvPr>
            <p:ph idx="1"/>
          </p:nvPr>
        </p:nvSpPr>
        <p:spPr>
          <a:ln/>
        </p:spPr>
        <p:txBody>
          <a:bodyPr anchor="t"/>
          <a:p>
            <a:r>
              <a:rPr lang="en-US" altLang="zh-CN" b="0"/>
              <a:t>A GUI is a graphical (rather than purely textual) user interface to a computer. </a:t>
            </a:r>
            <a:r>
              <a:rPr lang="en-US" altLang="zh-CN"/>
              <a:t> </a:t>
            </a:r>
            <a:r>
              <a:rPr lang="en-US" altLang="zh-CN" b="0"/>
              <a:t>It is a type of user interface.</a:t>
            </a:r>
            <a:endParaRPr lang="en-US" altLang="zh-CN" b="0"/>
          </a:p>
          <a:p>
            <a:r>
              <a:rPr lang="en-US" altLang="zh-CN" b="0"/>
              <a:t>A GUI sometimes uses one or more metaphors for objects familiar in real life.</a:t>
            </a:r>
            <a:r>
              <a:rPr lang="en-US" altLang="zh-CN"/>
              <a:t> </a:t>
            </a:r>
            <a:endParaRPr lang="en-US" altLang="zh-CN" b="0"/>
          </a:p>
          <a:p>
            <a:r>
              <a:rPr lang="en-US" altLang="zh-CN" b="0"/>
              <a:t>The actions are usually performed through </a:t>
            </a:r>
            <a:r>
              <a:rPr lang="en-US" altLang="zh-CN" b="0">
                <a:hlinkClick r:id="rId1" tooltip="Direct manipulation"/>
              </a:rPr>
              <a:t>direct manipulation</a:t>
            </a:r>
            <a:r>
              <a:rPr lang="en-US" altLang="zh-CN" b="0"/>
              <a:t> of the graphical elements.</a:t>
            </a:r>
            <a:endParaRPr lang="en-US" altLang="zh-CN" b="0"/>
          </a:p>
          <a:p>
            <a:endParaRPr lang="en-US" altLang="zh-CN" b="0"/>
          </a:p>
        </p:txBody>
      </p:sp>
      <p:grpSp>
        <p:nvGrpSpPr>
          <p:cNvPr id="24579" name="组合 249859"/>
          <p:cNvGrpSpPr/>
          <p:nvPr/>
        </p:nvGrpSpPr>
        <p:grpSpPr>
          <a:xfrm>
            <a:off x="6624638" y="5229225"/>
            <a:ext cx="2339975" cy="1512888"/>
            <a:chOff x="4173" y="3294"/>
            <a:chExt cx="1474" cy="953"/>
          </a:xfrm>
        </p:grpSpPr>
        <p:sp>
          <p:nvSpPr>
            <p:cNvPr id="24580" name="椭圆 249860"/>
            <p:cNvSpPr/>
            <p:nvPr/>
          </p:nvSpPr>
          <p:spPr>
            <a:xfrm>
              <a:off x="4173" y="3294"/>
              <a:ext cx="1474" cy="953"/>
            </a:xfrm>
            <a:prstGeom prst="ellipse">
              <a:avLst/>
            </a:prstGeom>
            <a:solidFill>
              <a:srgbClr val="FFCC99"/>
            </a:solidFill>
            <a:ln w="38100" cap="flat" cmpd="sng">
              <a:solidFill>
                <a:srgbClr val="FF00FF"/>
              </a:solidFill>
              <a:prstDash val="solid"/>
              <a:round/>
              <a:headEnd type="none" w="med" len="med"/>
              <a:tailEnd type="none" w="med" len="med"/>
            </a:ln>
          </p:spPr>
          <p:txBody>
            <a:bodyPr wrap="none" anchor="ctr"/>
            <a:p>
              <a:pPr algn="ctr"/>
              <a:endParaRPr lang="zh-CN" altLang="zh-CN" dirty="0">
                <a:latin typeface="Verdana" panose="020B0604030504040204" pitchFamily="34" charset="0"/>
                <a:ea typeface="宋体" panose="02010600030101010101" pitchFamily="2" charset="-122"/>
              </a:endParaRPr>
            </a:p>
          </p:txBody>
        </p:sp>
        <p:sp>
          <p:nvSpPr>
            <p:cNvPr id="24581" name="椭圆 249861"/>
            <p:cNvSpPr/>
            <p:nvPr/>
          </p:nvSpPr>
          <p:spPr>
            <a:xfrm>
              <a:off x="4899" y="3476"/>
              <a:ext cx="590" cy="589"/>
            </a:xfrm>
            <a:prstGeom prst="ellipse">
              <a:avLst/>
            </a:prstGeom>
            <a:solidFill>
              <a:srgbClr val="CCFFFF"/>
            </a:solidFill>
            <a:ln w="28575" cap="flat" cmpd="sng">
              <a:solidFill>
                <a:schemeClr val="hlink"/>
              </a:solidFill>
              <a:prstDash val="solid"/>
              <a:round/>
              <a:headEnd type="none" w="med" len="med"/>
              <a:tailEnd type="none" w="med" len="med"/>
            </a:ln>
          </p:spPr>
          <p:txBody>
            <a:bodyPr wrap="none" anchor="ctr"/>
            <a:p>
              <a:pPr algn="ctr"/>
              <a:r>
                <a:rPr lang="en-US" altLang="zh-CN" b="1">
                  <a:latin typeface="Verdana" panose="020B0604030504040204" pitchFamily="34" charset="0"/>
                  <a:ea typeface="宋体" panose="02010600030101010101" pitchFamily="2" charset="-122"/>
                </a:rPr>
                <a:t>GUI</a:t>
              </a:r>
              <a:endParaRPr lang="en-US" altLang="zh-CN" b="1">
                <a:latin typeface="Verdana" panose="020B0604030504040204" pitchFamily="34" charset="0"/>
                <a:ea typeface="宋体" panose="02010600030101010101" pitchFamily="2" charset="-122"/>
              </a:endParaRPr>
            </a:p>
          </p:txBody>
        </p:sp>
        <p:sp>
          <p:nvSpPr>
            <p:cNvPr id="24582" name="文本框 249862"/>
            <p:cNvSpPr txBox="1"/>
            <p:nvPr/>
          </p:nvSpPr>
          <p:spPr>
            <a:xfrm>
              <a:off x="4355" y="3657"/>
              <a:ext cx="420" cy="327"/>
            </a:xfrm>
            <a:prstGeom prst="rect">
              <a:avLst/>
            </a:prstGeom>
            <a:noFill/>
            <a:ln w="9525">
              <a:noFill/>
            </a:ln>
          </p:spPr>
          <p:txBody>
            <a:bodyPr wrap="none" anchor="t">
              <a:spAutoFit/>
            </a:bodyPr>
            <a:p>
              <a:r>
                <a:rPr lang="en-US" altLang="zh-CN" sz="2800" b="1">
                  <a:latin typeface="Verdana" panose="020B0604030504040204" pitchFamily="34" charset="0"/>
                  <a:ea typeface="宋体" panose="02010600030101010101" pitchFamily="2" charset="-122"/>
                </a:rPr>
                <a:t>UI</a:t>
              </a:r>
              <a:endParaRPr lang="en-US" altLang="zh-CN" sz="2800" b="1">
                <a:latin typeface="Verdana" panose="020B0604030504040204" pitchFamily="34" charset="0"/>
                <a:ea typeface="宋体" panose="02010600030101010101" pitchFamily="2" charset="-122"/>
              </a:endParaRPr>
            </a:p>
          </p:txBody>
        </p:sp>
      </p:grpSp>
      <p:sp>
        <p:nvSpPr>
          <p:cNvPr id="24583" name="灯片编号占位符 1"/>
          <p:cNvSpPr/>
          <p:nvPr>
            <p:ph type="sldNum" sz="quarter" idx="12"/>
          </p:nvPr>
        </p:nvSpPr>
        <p:spPr>
          <a:ln/>
        </p:spPr>
        <p:txBody>
          <a:bodyPr anchor="t"/>
          <a:lstStyle>
            <a:lvl1pPr marL="0" lvl="0" indent="0" algn="l" defTabSz="914400" rtl="0" eaLnBrk="1" fontAlgn="base" latinLnBrk="0" hangingPunct="1">
              <a:lnSpc>
                <a:spcPct val="100000"/>
              </a:lnSpc>
              <a:spcBef>
                <a:spcPct val="0"/>
              </a:spcBef>
              <a:spcAft>
                <a:spcPct val="0"/>
              </a:spcAft>
              <a:buFontTx/>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indent="0" algn="r"/>
            <a:fld id="{9A0DB2DC-4C9A-4742-B13C-FB6460FD3503}" type="slidenum">
              <a:rPr lang="zh-CN" altLang="en-US" sz="1000" dirty="0"/>
            </a:fld>
            <a:endParaRPr lang="zh-CN" altLang="en-US" sz="1000" dirty="0">
              <a:latin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标题 209921"/>
          <p:cNvSpPr>
            <a:spLocks noGrp="1"/>
          </p:cNvSpPr>
          <p:nvPr>
            <p:ph type="title"/>
          </p:nvPr>
        </p:nvSpPr>
        <p:spPr>
          <a:ln/>
        </p:spPr>
        <p:txBody>
          <a:bodyPr anchor="b"/>
          <a:p>
            <a:r>
              <a:rPr lang="en-US" altLang="zh-CN"/>
              <a:t>Who is the father of GUI?</a:t>
            </a:r>
            <a:endParaRPr lang="en-US" altLang="zh-CN"/>
          </a:p>
        </p:txBody>
      </p:sp>
      <p:sp>
        <p:nvSpPr>
          <p:cNvPr id="26626" name="文本占位符 209922"/>
          <p:cNvSpPr>
            <a:spLocks noGrp="1"/>
          </p:cNvSpPr>
          <p:nvPr>
            <p:ph idx="1"/>
          </p:nvPr>
        </p:nvSpPr>
        <p:spPr>
          <a:xfrm>
            <a:off x="468313" y="1628775"/>
            <a:ext cx="8229600" cy="4530725"/>
          </a:xfrm>
          <a:ln/>
        </p:spPr>
        <p:txBody>
          <a:bodyPr anchor="t"/>
          <a:p>
            <a:r>
              <a:rPr lang="en-US" altLang="zh-CN" b="0" err="1"/>
              <a:t>Douglas Engelbart</a:t>
            </a:r>
            <a:r>
              <a:rPr lang="en-US" altLang="zh-CN" b="0"/>
              <a:t> in 1968.</a:t>
            </a:r>
            <a:endParaRPr lang="en-US" altLang="zh-CN"/>
          </a:p>
          <a:p>
            <a:pPr lvl="1"/>
            <a:endParaRPr lang="en-US" altLang="zh-CN" b="0"/>
          </a:p>
          <a:p>
            <a:endParaRPr lang="en-US" altLang="zh-CN" b="0"/>
          </a:p>
          <a:p>
            <a:endParaRPr lang="en-US" altLang="zh-CN" b="0"/>
          </a:p>
          <a:p>
            <a:endParaRPr lang="en-US" altLang="zh-CN" b="0"/>
          </a:p>
        </p:txBody>
      </p:sp>
      <p:pic>
        <p:nvPicPr>
          <p:cNvPr id="26627" name="图片 209923"/>
          <p:cNvPicPr>
            <a:picLocks noChangeAspect="1"/>
          </p:cNvPicPr>
          <p:nvPr/>
        </p:nvPicPr>
        <p:blipFill>
          <a:blip r:embed="rId1"/>
          <a:stretch>
            <a:fillRect/>
          </a:stretch>
        </p:blipFill>
        <p:spPr>
          <a:xfrm>
            <a:off x="6011863" y="1557338"/>
            <a:ext cx="2554287" cy="2003425"/>
          </a:xfrm>
          <a:prstGeom prst="rect">
            <a:avLst/>
          </a:prstGeom>
          <a:noFill/>
          <a:ln w="9525">
            <a:noFill/>
          </a:ln>
        </p:spPr>
      </p:pic>
      <p:pic>
        <p:nvPicPr>
          <p:cNvPr id="26628" name="图片 209924"/>
          <p:cNvPicPr>
            <a:picLocks noChangeAspect="1"/>
          </p:cNvPicPr>
          <p:nvPr/>
        </p:nvPicPr>
        <p:blipFill>
          <a:blip r:embed="rId2"/>
          <a:stretch>
            <a:fillRect/>
          </a:stretch>
        </p:blipFill>
        <p:spPr>
          <a:xfrm>
            <a:off x="323850" y="3500438"/>
            <a:ext cx="3633788" cy="2733675"/>
          </a:xfrm>
          <a:prstGeom prst="rect">
            <a:avLst/>
          </a:prstGeom>
          <a:noFill/>
          <a:ln w="9525">
            <a:noFill/>
          </a:ln>
        </p:spPr>
      </p:pic>
      <p:pic>
        <p:nvPicPr>
          <p:cNvPr id="26629" name="图片 209925"/>
          <p:cNvPicPr>
            <a:picLocks noChangeAspect="1"/>
          </p:cNvPicPr>
          <p:nvPr/>
        </p:nvPicPr>
        <p:blipFill>
          <a:blip r:embed="rId3"/>
          <a:stretch>
            <a:fillRect/>
          </a:stretch>
        </p:blipFill>
        <p:spPr>
          <a:xfrm>
            <a:off x="4427538" y="3789363"/>
            <a:ext cx="4489450" cy="2408237"/>
          </a:xfrm>
          <a:prstGeom prst="rect">
            <a:avLst/>
          </a:prstGeom>
          <a:noFill/>
          <a:ln w="9525">
            <a:noFill/>
          </a:ln>
        </p:spPr>
      </p:pic>
      <p:sp>
        <p:nvSpPr>
          <p:cNvPr id="26630" name="矩形 209926"/>
          <p:cNvSpPr/>
          <p:nvPr/>
        </p:nvSpPr>
        <p:spPr>
          <a:xfrm>
            <a:off x="4500563" y="6237288"/>
            <a:ext cx="4516437" cy="366712"/>
          </a:xfrm>
          <a:prstGeom prst="rect">
            <a:avLst/>
          </a:prstGeom>
          <a:solidFill>
            <a:schemeClr val="bg1"/>
          </a:solidFill>
          <a:ln w="9525">
            <a:noFill/>
          </a:ln>
        </p:spPr>
        <p:txBody>
          <a:bodyPr wrap="none" anchor="t">
            <a:spAutoFit/>
          </a:bodyPr>
          <a:p>
            <a:r>
              <a:rPr lang="en-US" altLang="zh-CN">
                <a:latin typeface="Verdana" panose="020B0604030504040204" pitchFamily="34" charset="0"/>
                <a:ea typeface="宋体" panose="02010600030101010101" pitchFamily="2" charset="-122"/>
              </a:rPr>
              <a:t>Close- up of the keyboard and mouse</a:t>
            </a:r>
            <a:endParaRPr lang="en-US" altLang="zh-CN">
              <a:latin typeface="Verdana" panose="020B0604030504040204" pitchFamily="34" charset="0"/>
              <a:ea typeface="宋体" panose="02010600030101010101" pitchFamily="2" charset="-122"/>
            </a:endParaRPr>
          </a:p>
        </p:txBody>
      </p:sp>
      <p:sp>
        <p:nvSpPr>
          <p:cNvPr id="26631" name="矩形 209927"/>
          <p:cNvSpPr/>
          <p:nvPr/>
        </p:nvSpPr>
        <p:spPr>
          <a:xfrm>
            <a:off x="387350" y="6237288"/>
            <a:ext cx="3573463" cy="641350"/>
          </a:xfrm>
          <a:prstGeom prst="rect">
            <a:avLst/>
          </a:prstGeom>
          <a:noFill/>
          <a:ln w="9525">
            <a:noFill/>
          </a:ln>
        </p:spPr>
        <p:txBody>
          <a:bodyPr wrap="none" anchor="t">
            <a:spAutoFit/>
          </a:bodyPr>
          <a:p>
            <a:pPr algn="ctr"/>
            <a:r>
              <a:rPr lang="en-US" altLang="zh-CN">
                <a:latin typeface="Verdana" panose="020B0604030504040204" pitchFamily="34" charset="0"/>
                <a:ea typeface="宋体" panose="02010600030101010101" pitchFamily="2" charset="-122"/>
              </a:rPr>
              <a:t>The On-Line System display, </a:t>
            </a:r>
            <a:endParaRPr lang="en-US" altLang="zh-CN">
              <a:latin typeface="Verdana" panose="020B0604030504040204" pitchFamily="34" charset="0"/>
              <a:ea typeface="宋体" panose="02010600030101010101" pitchFamily="2" charset="-122"/>
            </a:endParaRPr>
          </a:p>
          <a:p>
            <a:pPr algn="ctr"/>
            <a:r>
              <a:rPr lang="en-US" altLang="zh-CN">
                <a:latin typeface="Verdana" panose="020B0604030504040204" pitchFamily="34" charset="0"/>
                <a:ea typeface="宋体" panose="02010600030101010101" pitchFamily="2" charset="-122"/>
              </a:rPr>
              <a:t>keyboard and mouse</a:t>
            </a:r>
            <a:endParaRPr lang="en-US" altLang="zh-CN">
              <a:latin typeface="Verdana" panose="020B0604030504040204" pitchFamily="34" charset="0"/>
              <a:ea typeface="宋体" panose="02010600030101010101" pitchFamily="2" charset="-122"/>
            </a:endParaRPr>
          </a:p>
        </p:txBody>
      </p:sp>
      <p:sp>
        <p:nvSpPr>
          <p:cNvPr id="26632" name="灯片编号占位符 1"/>
          <p:cNvSpPr/>
          <p:nvPr>
            <p:ph type="sldNum" sz="quarter" idx="12"/>
          </p:nvPr>
        </p:nvSpPr>
        <p:spPr>
          <a:ln/>
        </p:spPr>
        <p:txBody>
          <a:bodyPr anchor="t"/>
          <a:lstStyle>
            <a:lvl1pPr marL="0" lvl="0" indent="0" algn="l" defTabSz="914400" rtl="0" eaLnBrk="1" fontAlgn="base" latinLnBrk="0" hangingPunct="1">
              <a:lnSpc>
                <a:spcPct val="100000"/>
              </a:lnSpc>
              <a:spcBef>
                <a:spcPct val="0"/>
              </a:spcBef>
              <a:spcAft>
                <a:spcPct val="0"/>
              </a:spcAft>
              <a:buFontTx/>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indent="0" algn="r"/>
            <a:fld id="{9A0DB2DC-4C9A-4742-B13C-FB6460FD3503}" type="slidenum">
              <a:rPr lang="zh-CN" altLang="en-US" sz="1000" dirty="0"/>
            </a:fld>
            <a:endParaRPr lang="zh-CN" altLang="en-US" sz="1000" dirty="0">
              <a:latin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标题 211969"/>
          <p:cNvSpPr>
            <a:spLocks noGrp="1"/>
          </p:cNvSpPr>
          <p:nvPr>
            <p:ph type="title"/>
          </p:nvPr>
        </p:nvSpPr>
        <p:spPr>
          <a:xfrm>
            <a:off x="468313" y="260350"/>
            <a:ext cx="8229600" cy="1139825"/>
          </a:xfrm>
          <a:ln/>
        </p:spPr>
        <p:txBody>
          <a:bodyPr anchor="b"/>
          <a:p>
            <a:r>
              <a:rPr lang="en-US" altLang="zh-CN"/>
              <a:t>MEMEX</a:t>
            </a:r>
            <a:endParaRPr lang="en-US" altLang="zh-CN"/>
          </a:p>
        </p:txBody>
      </p:sp>
      <p:sp>
        <p:nvSpPr>
          <p:cNvPr id="28674" name="文本占位符 211970"/>
          <p:cNvSpPr>
            <a:spLocks noGrp="1"/>
          </p:cNvSpPr>
          <p:nvPr>
            <p:ph idx="1"/>
          </p:nvPr>
        </p:nvSpPr>
        <p:spPr>
          <a:ln/>
        </p:spPr>
        <p:txBody>
          <a:bodyPr anchor="t"/>
          <a:p>
            <a:r>
              <a:rPr lang="en-US" altLang="zh-CN" err="1"/>
              <a:t>Vannevar</a:t>
            </a:r>
            <a:r>
              <a:rPr lang="en-US" altLang="zh-CN"/>
              <a:t> Bush(1890-1974)</a:t>
            </a:r>
            <a:endParaRPr lang="en-US" altLang="zh-CN"/>
          </a:p>
        </p:txBody>
      </p:sp>
      <p:pic>
        <p:nvPicPr>
          <p:cNvPr id="28675" name="图片 211971"/>
          <p:cNvPicPr>
            <a:picLocks noChangeAspect="1"/>
          </p:cNvPicPr>
          <p:nvPr/>
        </p:nvPicPr>
        <p:blipFill>
          <a:blip r:embed="rId1"/>
          <a:stretch>
            <a:fillRect/>
          </a:stretch>
        </p:blipFill>
        <p:spPr>
          <a:xfrm>
            <a:off x="395288" y="2276475"/>
            <a:ext cx="3040062" cy="4032250"/>
          </a:xfrm>
          <a:prstGeom prst="rect">
            <a:avLst/>
          </a:prstGeom>
          <a:noFill/>
          <a:ln w="9525">
            <a:noFill/>
          </a:ln>
        </p:spPr>
      </p:pic>
      <p:pic>
        <p:nvPicPr>
          <p:cNvPr id="211973" name="图片 211972"/>
          <p:cNvPicPr>
            <a:picLocks noChangeAspect="1"/>
          </p:cNvPicPr>
          <p:nvPr/>
        </p:nvPicPr>
        <p:blipFill>
          <a:blip r:embed="rId2"/>
          <a:stretch>
            <a:fillRect/>
          </a:stretch>
        </p:blipFill>
        <p:spPr>
          <a:xfrm>
            <a:off x="3779838" y="2492375"/>
            <a:ext cx="5124450" cy="3638550"/>
          </a:xfrm>
          <a:prstGeom prst="rect">
            <a:avLst/>
          </a:prstGeom>
          <a:noFill/>
          <a:ln w="9525">
            <a:noFill/>
          </a:ln>
        </p:spPr>
      </p:pic>
      <p:pic>
        <p:nvPicPr>
          <p:cNvPr id="211974" name="图片 211973"/>
          <p:cNvPicPr>
            <a:picLocks noChangeAspect="1"/>
          </p:cNvPicPr>
          <p:nvPr/>
        </p:nvPicPr>
        <p:blipFill>
          <a:blip r:embed="rId3"/>
          <a:stretch>
            <a:fillRect/>
          </a:stretch>
        </p:blipFill>
        <p:spPr>
          <a:xfrm>
            <a:off x="4140200" y="836613"/>
            <a:ext cx="4384675" cy="5759450"/>
          </a:xfrm>
          <a:prstGeom prst="rect">
            <a:avLst/>
          </a:prstGeom>
          <a:noFill/>
          <a:ln w="9525">
            <a:noFill/>
          </a:ln>
        </p:spPr>
      </p:pic>
      <p:sp>
        <p:nvSpPr>
          <p:cNvPr id="28678" name="灯片编号占位符 1"/>
          <p:cNvSpPr/>
          <p:nvPr>
            <p:ph type="sldNum" sz="quarter" idx="12"/>
          </p:nvPr>
        </p:nvSpPr>
        <p:spPr>
          <a:ln/>
        </p:spPr>
        <p:txBody>
          <a:bodyPr anchor="t"/>
          <a:lstStyle>
            <a:lvl1pPr marL="0" lvl="0" indent="0" algn="l" defTabSz="914400" rtl="0" eaLnBrk="1" fontAlgn="base" latinLnBrk="0" hangingPunct="1">
              <a:lnSpc>
                <a:spcPct val="100000"/>
              </a:lnSpc>
              <a:spcBef>
                <a:spcPct val="0"/>
              </a:spcBef>
              <a:spcAft>
                <a:spcPct val="0"/>
              </a:spcAft>
              <a:buFontTx/>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indent="0" algn="r"/>
            <a:fld id="{9A0DB2DC-4C9A-4742-B13C-FB6460FD3503}" type="slidenum">
              <a:rPr lang="zh-CN" altLang="en-US" sz="1000" dirty="0"/>
            </a:fld>
            <a:endParaRPr lang="zh-CN" altLang="en-US" sz="1000"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211974"/>
                                        </p:tgtEl>
                                        <p:attrNameLst>
                                          <p:attrName>style.visibility</p:attrName>
                                        </p:attrNameLst>
                                      </p:cBhvr>
                                      <p:to>
                                        <p:strVal val="visible"/>
                                      </p:to>
                                    </p:set>
                                    <p:anim calcmode="lin" valueType="num">
                                      <p:cBhvr>
                                        <p:cTn id="7" dur="500" decel="50000" fill="hold">
                                          <p:stCondLst>
                                            <p:cond delay="0"/>
                                          </p:stCondLst>
                                        </p:cTn>
                                        <p:tgtEl>
                                          <p:spTgt spid="211974"/>
                                        </p:tgtEl>
                                        <p:attrNameLst>
                                          <p:attrName>style.rotation</p:attrName>
                                        </p:attrNameLst>
                                      </p:cBhvr>
                                      <p:tavLst>
                                        <p:tav tm="0">
                                          <p:val>
                                            <p:fltVal val="-90.000000"/>
                                          </p:val>
                                        </p:tav>
                                        <p:tav tm="100000">
                                          <p:val>
                                            <p:fltVal val="0.000000"/>
                                          </p:val>
                                        </p:tav>
                                      </p:tavLst>
                                    </p:anim>
                                    <p:anim calcmode="lin" valueType="num">
                                      <p:cBhvr>
                                        <p:cTn id="8" dur="500" decel="50000" fill="hold">
                                          <p:stCondLst>
                                            <p:cond delay="0"/>
                                          </p:stCondLst>
                                        </p:cTn>
                                        <p:tgtEl>
                                          <p:spTgt spid="211974"/>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211974"/>
                                        </p:tgtEl>
                                        <p:attrNameLst>
                                          <p:attrName>ppt_w</p:attrName>
                                        </p:attrNameLst>
                                      </p:cBhvr>
                                      <p:tavLst>
                                        <p:tav tm="0">
                                          <p:val>
                                            <p:strVal val="#ppt_w*.05"/>
                                          </p:val>
                                        </p:tav>
                                        <p:tav tm="100000">
                                          <p:val>
                                            <p:strVal val="#ppt_w"/>
                                          </p:val>
                                        </p:tav>
                                      </p:tavLst>
                                    </p:anim>
                                    <p:anim calcmode="lin" valueType="num">
                                      <p:cBhvr>
                                        <p:cTn id="10" dur="1000" fill="hold"/>
                                        <p:tgtEl>
                                          <p:spTgt spid="211974"/>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211974"/>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211974"/>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211974"/>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211974"/>
                                        </p:tgtEl>
                                      </p:cBhvr>
                                    </p:animEffect>
                                  </p:childTnLst>
                                </p:cTn>
                              </p:par>
                            </p:childTnLst>
                          </p:cTn>
                        </p:par>
                        <p:par>
                          <p:cTn id="15" fill="hold">
                            <p:stCondLst>
                              <p:cond delay="1000"/>
                            </p:stCondLst>
                            <p:childTnLst>
                              <p:par>
                                <p:cTn id="16" presetID="55" presetClass="exit" presetSubtype="0" fill="hold" nodeType="afterEffect">
                                  <p:stCondLst>
                                    <p:cond delay="1000"/>
                                  </p:stCondLst>
                                  <p:childTnLst>
                                    <p:anim calcmode="lin" valueType="num">
                                      <p:cBhvr>
                                        <p:cTn id="17" dur="1000"/>
                                        <p:tgtEl>
                                          <p:spTgt spid="211974"/>
                                        </p:tgtEl>
                                        <p:attrNameLst>
                                          <p:attrName>ppt_w</p:attrName>
                                        </p:attrNameLst>
                                      </p:cBhvr>
                                      <p:tavLst>
                                        <p:tav tm="0">
                                          <p:val>
                                            <p:strVal val="ppt_w"/>
                                          </p:val>
                                        </p:tav>
                                        <p:tav tm="100000">
                                          <p:val>
                                            <p:strVal val="ppt_w*0.70"/>
                                          </p:val>
                                        </p:tav>
                                      </p:tavLst>
                                    </p:anim>
                                    <p:anim calcmode="lin" valueType="num">
                                      <p:cBhvr>
                                        <p:cTn id="18" dur="1000"/>
                                        <p:tgtEl>
                                          <p:spTgt spid="211974"/>
                                        </p:tgtEl>
                                        <p:attrNameLst>
                                          <p:attrName>ppt_h</p:attrName>
                                        </p:attrNameLst>
                                      </p:cBhvr>
                                      <p:tavLst>
                                        <p:tav tm="0">
                                          <p:val>
                                            <p:strVal val="ppt_h"/>
                                          </p:val>
                                        </p:tav>
                                        <p:tav tm="100000">
                                          <p:val>
                                            <p:strVal val="ppt_h"/>
                                          </p:val>
                                        </p:tav>
                                      </p:tavLst>
                                    </p:anim>
                                    <p:animEffect transition="out" filter="fade">
                                      <p:cBhvr>
                                        <p:cTn id="19" dur="1000"/>
                                        <p:tgtEl>
                                          <p:spTgt spid="211974"/>
                                        </p:tgtEl>
                                      </p:cBhvr>
                                    </p:animEffect>
                                    <p:set>
                                      <p:cBhvr>
                                        <p:cTn id="20" dur="1" fill="hold">
                                          <p:stCondLst>
                                            <p:cond delay="999"/>
                                          </p:stCondLst>
                                        </p:cTn>
                                        <p:tgtEl>
                                          <p:spTgt spid="211974"/>
                                        </p:tgtEl>
                                        <p:attrNameLst>
                                          <p:attrName>style.visibility</p:attrName>
                                        </p:attrNameLst>
                                      </p:cBhvr>
                                      <p:to>
                                        <p:strVal val="hidden"/>
                                      </p:to>
                                    </p:set>
                                  </p:childTnLst>
                                </p:cTn>
                              </p:par>
                            </p:childTnLst>
                          </p:cTn>
                        </p:par>
                        <p:par>
                          <p:cTn id="21" fill="hold">
                            <p:stCondLst>
                              <p:cond delay="3000"/>
                            </p:stCondLst>
                            <p:childTnLst>
                              <p:par>
                                <p:cTn id="22" presetID="55" presetClass="entr" presetSubtype="0" fill="hold" nodeType="afterEffect">
                                  <p:stCondLst>
                                    <p:cond delay="1000"/>
                                  </p:stCondLst>
                                  <p:childTnLst>
                                    <p:set>
                                      <p:cBhvr>
                                        <p:cTn id="23" dur="1" fill="hold">
                                          <p:stCondLst>
                                            <p:cond delay="0"/>
                                          </p:stCondLst>
                                        </p:cTn>
                                        <p:tgtEl>
                                          <p:spTgt spid="211973"/>
                                        </p:tgtEl>
                                        <p:attrNameLst>
                                          <p:attrName>style.visibility</p:attrName>
                                        </p:attrNameLst>
                                      </p:cBhvr>
                                      <p:to>
                                        <p:strVal val="visible"/>
                                      </p:to>
                                    </p:set>
                                    <p:anim calcmode="lin" valueType="num">
                                      <p:cBhvr>
                                        <p:cTn id="24" dur="1000" fill="hold"/>
                                        <p:tgtEl>
                                          <p:spTgt spid="211973"/>
                                        </p:tgtEl>
                                        <p:attrNameLst>
                                          <p:attrName>ppt_w</p:attrName>
                                        </p:attrNameLst>
                                      </p:cBhvr>
                                      <p:tavLst>
                                        <p:tav tm="0">
                                          <p:val>
                                            <p:strVal val="#ppt_w*0.70"/>
                                          </p:val>
                                        </p:tav>
                                        <p:tav tm="100000">
                                          <p:val>
                                            <p:strVal val="#ppt_w"/>
                                          </p:val>
                                        </p:tav>
                                      </p:tavLst>
                                    </p:anim>
                                    <p:anim calcmode="lin" valueType="num">
                                      <p:cBhvr>
                                        <p:cTn id="25" dur="1000" fill="hold"/>
                                        <p:tgtEl>
                                          <p:spTgt spid="211973"/>
                                        </p:tgtEl>
                                        <p:attrNameLst>
                                          <p:attrName>ppt_h</p:attrName>
                                        </p:attrNameLst>
                                      </p:cBhvr>
                                      <p:tavLst>
                                        <p:tav tm="0">
                                          <p:val>
                                            <p:strVal val="#ppt_h"/>
                                          </p:val>
                                        </p:tav>
                                        <p:tav tm="100000">
                                          <p:val>
                                            <p:strVal val="#ppt_h"/>
                                          </p:val>
                                        </p:tav>
                                      </p:tavLst>
                                    </p:anim>
                                    <p:animEffect transition="in" filter="fade">
                                      <p:cBhvr>
                                        <p:cTn id="26" dur="1000"/>
                                        <p:tgtEl>
                                          <p:spTgt spid="2119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标题 212993"/>
          <p:cNvSpPr>
            <a:spLocks noGrp="1"/>
          </p:cNvSpPr>
          <p:nvPr>
            <p:ph type="title"/>
          </p:nvPr>
        </p:nvSpPr>
        <p:spPr>
          <a:ln/>
        </p:spPr>
        <p:txBody>
          <a:bodyPr anchor="b"/>
          <a:p>
            <a:r>
              <a:rPr lang="en-US" altLang="zh-CN"/>
              <a:t>Xerox PARC—1970</a:t>
            </a:r>
            <a:endParaRPr lang="en-US" altLang="zh-CN"/>
          </a:p>
        </p:txBody>
      </p:sp>
      <p:sp>
        <p:nvSpPr>
          <p:cNvPr id="29698" name="文本占位符 212994"/>
          <p:cNvSpPr>
            <a:spLocks noGrp="1"/>
          </p:cNvSpPr>
          <p:nvPr>
            <p:ph idx="1"/>
          </p:nvPr>
        </p:nvSpPr>
        <p:spPr>
          <a:ln/>
        </p:spPr>
        <p:txBody>
          <a:bodyPr anchor="t"/>
          <a:p>
            <a:endParaRPr lang="en-US" altLang="zh-CN"/>
          </a:p>
          <a:p>
            <a:endParaRPr lang="en-US" altLang="zh-CN" dirty="0"/>
          </a:p>
        </p:txBody>
      </p:sp>
      <p:pic>
        <p:nvPicPr>
          <p:cNvPr id="29699" name="图片 212995"/>
          <p:cNvPicPr>
            <a:picLocks noChangeAspect="1"/>
          </p:cNvPicPr>
          <p:nvPr/>
        </p:nvPicPr>
        <p:blipFill>
          <a:blip r:embed="rId1"/>
          <a:stretch>
            <a:fillRect/>
          </a:stretch>
        </p:blipFill>
        <p:spPr>
          <a:xfrm>
            <a:off x="684213" y="2420938"/>
            <a:ext cx="2463800" cy="3600450"/>
          </a:xfrm>
          <a:prstGeom prst="rect">
            <a:avLst/>
          </a:prstGeom>
          <a:noFill/>
          <a:ln w="9525">
            <a:noFill/>
          </a:ln>
        </p:spPr>
      </p:pic>
      <p:sp>
        <p:nvSpPr>
          <p:cNvPr id="29700" name="矩形 212996"/>
          <p:cNvSpPr/>
          <p:nvPr/>
        </p:nvSpPr>
        <p:spPr>
          <a:xfrm>
            <a:off x="611188" y="6237288"/>
            <a:ext cx="2752725" cy="366712"/>
          </a:xfrm>
          <a:prstGeom prst="rect">
            <a:avLst/>
          </a:prstGeom>
          <a:noFill/>
          <a:ln w="9525">
            <a:noFill/>
          </a:ln>
        </p:spPr>
        <p:txBody>
          <a:bodyPr wrap="none" anchor="t">
            <a:spAutoFit/>
          </a:bodyPr>
          <a:p>
            <a:r>
              <a:rPr lang="en-US" altLang="zh-CN">
                <a:latin typeface="Verdana" panose="020B0604030504040204" pitchFamily="34" charset="0"/>
                <a:ea typeface="宋体" panose="02010600030101010101" pitchFamily="2" charset="-122"/>
              </a:rPr>
              <a:t>The Xerox Alto in1973</a:t>
            </a:r>
            <a:endParaRPr lang="en-US" altLang="zh-CN">
              <a:latin typeface="Verdana" panose="020B0604030504040204" pitchFamily="34" charset="0"/>
              <a:ea typeface="宋体" panose="02010600030101010101" pitchFamily="2" charset="-122"/>
            </a:endParaRPr>
          </a:p>
        </p:txBody>
      </p:sp>
      <p:pic>
        <p:nvPicPr>
          <p:cNvPr id="29701" name="图片 212997"/>
          <p:cNvPicPr>
            <a:picLocks noChangeAspect="1"/>
          </p:cNvPicPr>
          <p:nvPr/>
        </p:nvPicPr>
        <p:blipFill>
          <a:blip r:embed="rId2"/>
          <a:stretch>
            <a:fillRect/>
          </a:stretch>
        </p:blipFill>
        <p:spPr>
          <a:xfrm>
            <a:off x="5292725" y="1557338"/>
            <a:ext cx="2908300" cy="4248150"/>
          </a:xfrm>
          <a:prstGeom prst="rect">
            <a:avLst/>
          </a:prstGeom>
          <a:noFill/>
          <a:ln w="9525">
            <a:noFill/>
          </a:ln>
        </p:spPr>
      </p:pic>
      <p:sp>
        <p:nvSpPr>
          <p:cNvPr id="29702" name="矩形 212998"/>
          <p:cNvSpPr/>
          <p:nvPr/>
        </p:nvSpPr>
        <p:spPr>
          <a:xfrm>
            <a:off x="5435600" y="6092825"/>
            <a:ext cx="2678113" cy="366713"/>
          </a:xfrm>
          <a:prstGeom prst="rect">
            <a:avLst/>
          </a:prstGeom>
          <a:noFill/>
          <a:ln w="9525">
            <a:noFill/>
          </a:ln>
        </p:spPr>
        <p:txBody>
          <a:bodyPr wrap="none" anchor="t">
            <a:spAutoFit/>
          </a:bodyPr>
          <a:p>
            <a:r>
              <a:rPr lang="en-US" altLang="zh-CN">
                <a:latin typeface="Verdana" panose="020B0604030504040204" pitchFamily="34" charset="0"/>
                <a:ea typeface="宋体" panose="02010600030101010101" pitchFamily="2" charset="-122"/>
              </a:rPr>
              <a:t>The Alto File Manager</a:t>
            </a:r>
            <a:endParaRPr lang="en-US" altLang="zh-CN">
              <a:latin typeface="Verdana" panose="020B0604030504040204" pitchFamily="34" charset="0"/>
              <a:ea typeface="宋体" panose="02010600030101010101" pitchFamily="2" charset="-122"/>
            </a:endParaRPr>
          </a:p>
        </p:txBody>
      </p:sp>
      <p:sp>
        <p:nvSpPr>
          <p:cNvPr id="29703" name="灯片编号占位符 1"/>
          <p:cNvSpPr/>
          <p:nvPr>
            <p:ph type="sldNum" sz="quarter" idx="12"/>
          </p:nvPr>
        </p:nvSpPr>
        <p:spPr>
          <a:ln/>
        </p:spPr>
        <p:txBody>
          <a:bodyPr anchor="t"/>
          <a:lstStyle>
            <a:lvl1pPr marL="0" lvl="0" indent="0" algn="l" defTabSz="914400" rtl="0" eaLnBrk="1" fontAlgn="base" latinLnBrk="0" hangingPunct="1">
              <a:lnSpc>
                <a:spcPct val="100000"/>
              </a:lnSpc>
              <a:spcBef>
                <a:spcPct val="0"/>
              </a:spcBef>
              <a:spcAft>
                <a:spcPct val="0"/>
              </a:spcAft>
              <a:buFontTx/>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indent="0" algn="r"/>
            <a:fld id="{9A0DB2DC-4C9A-4742-B13C-FB6460FD3503}" type="slidenum">
              <a:rPr lang="zh-CN" altLang="en-US" sz="1000" dirty="0"/>
            </a:fld>
            <a:endParaRPr lang="zh-CN" altLang="en-US" sz="1000" dirty="0">
              <a:latin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标题 214017"/>
          <p:cNvSpPr>
            <a:spLocks noGrp="1"/>
          </p:cNvSpPr>
          <p:nvPr>
            <p:ph type="title"/>
          </p:nvPr>
        </p:nvSpPr>
        <p:spPr>
          <a:ln/>
        </p:spPr>
        <p:txBody>
          <a:bodyPr anchor="b"/>
          <a:p>
            <a:r>
              <a:rPr lang="en-US" altLang="zh-CN"/>
              <a:t>Smalltalk-1974</a:t>
            </a:r>
            <a:endParaRPr lang="en-US" altLang="zh-CN"/>
          </a:p>
        </p:txBody>
      </p:sp>
      <p:pic>
        <p:nvPicPr>
          <p:cNvPr id="214020" name="图片 214019"/>
          <p:cNvPicPr>
            <a:picLocks noChangeAspect="1"/>
          </p:cNvPicPr>
          <p:nvPr/>
        </p:nvPicPr>
        <p:blipFill>
          <a:blip r:embed="rId1"/>
          <a:stretch>
            <a:fillRect/>
          </a:stretch>
        </p:blipFill>
        <p:spPr>
          <a:xfrm>
            <a:off x="2484438" y="1385888"/>
            <a:ext cx="4568825" cy="5356225"/>
          </a:xfrm>
          <a:prstGeom prst="rect">
            <a:avLst/>
          </a:prstGeom>
          <a:noFill/>
          <a:ln w="9525">
            <a:noFill/>
          </a:ln>
        </p:spPr>
      </p:pic>
      <p:sp>
        <p:nvSpPr>
          <p:cNvPr id="30723" name="灯片编号占位符 1"/>
          <p:cNvSpPr/>
          <p:nvPr>
            <p:ph type="sldNum" sz="quarter" idx="12"/>
          </p:nvPr>
        </p:nvSpPr>
        <p:spPr>
          <a:ln/>
        </p:spPr>
        <p:txBody>
          <a:bodyPr anchor="t"/>
          <a:lstStyle>
            <a:lvl1pPr marL="0" lvl="0" indent="0" algn="l" defTabSz="914400" rtl="0" eaLnBrk="1" fontAlgn="base" latinLnBrk="0" hangingPunct="1">
              <a:lnSpc>
                <a:spcPct val="100000"/>
              </a:lnSpc>
              <a:spcBef>
                <a:spcPct val="0"/>
              </a:spcBef>
              <a:spcAft>
                <a:spcPct val="0"/>
              </a:spcAft>
              <a:buFontTx/>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indent="0" algn="r"/>
            <a:fld id="{9A0DB2DC-4C9A-4742-B13C-FB6460FD3503}" type="slidenum">
              <a:rPr lang="zh-CN" altLang="en-US" sz="1000" dirty="0"/>
            </a:fld>
            <a:endParaRPr lang="zh-CN" altLang="en-US" sz="1000"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4020"/>
                                        </p:tgtEl>
                                        <p:attrNameLst>
                                          <p:attrName>style.visibility</p:attrName>
                                        </p:attrNameLst>
                                      </p:cBhvr>
                                      <p:to>
                                        <p:strVal val="visible"/>
                                      </p:to>
                                    </p:set>
                                    <p:animEffect transition="in" filter="wipe(up)">
                                      <p:cBhvr>
                                        <p:cTn id="7" dur="500"/>
                                        <p:tgtEl>
                                          <p:spTgt spid="2140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标题 215041"/>
          <p:cNvSpPr>
            <a:spLocks noGrp="1"/>
          </p:cNvSpPr>
          <p:nvPr>
            <p:ph type="title"/>
          </p:nvPr>
        </p:nvSpPr>
        <p:spPr>
          <a:ln/>
        </p:spPr>
        <p:txBody>
          <a:bodyPr anchor="b"/>
          <a:p>
            <a:r>
              <a:rPr lang="en-US" altLang="zh-CN"/>
              <a:t>Xerox Star-1981</a:t>
            </a:r>
            <a:endParaRPr lang="en-US" altLang="zh-CN"/>
          </a:p>
        </p:txBody>
      </p:sp>
      <p:pic>
        <p:nvPicPr>
          <p:cNvPr id="31746" name="图片 215043"/>
          <p:cNvPicPr>
            <a:picLocks noChangeAspect="1"/>
          </p:cNvPicPr>
          <p:nvPr/>
        </p:nvPicPr>
        <p:blipFill>
          <a:blip r:embed="rId1"/>
          <a:stretch>
            <a:fillRect/>
          </a:stretch>
        </p:blipFill>
        <p:spPr>
          <a:xfrm>
            <a:off x="1979613" y="1916113"/>
            <a:ext cx="5184775" cy="4364037"/>
          </a:xfrm>
          <a:prstGeom prst="rect">
            <a:avLst/>
          </a:prstGeom>
          <a:noFill/>
          <a:ln w="9525">
            <a:noFill/>
          </a:ln>
        </p:spPr>
      </p:pic>
      <p:sp>
        <p:nvSpPr>
          <p:cNvPr id="215045" name="爆炸形 2 215044"/>
          <p:cNvSpPr/>
          <p:nvPr/>
        </p:nvSpPr>
        <p:spPr>
          <a:xfrm>
            <a:off x="6011863" y="2997200"/>
            <a:ext cx="2555875" cy="1628775"/>
          </a:xfrm>
          <a:prstGeom prst="irregularSeal2">
            <a:avLst/>
          </a:prstGeom>
          <a:solidFill>
            <a:schemeClr val="accent1"/>
          </a:solidFill>
          <a:ln w="38100" cap="flat" cmpd="sng">
            <a:solidFill>
              <a:schemeClr val="tx2"/>
            </a:solidFill>
            <a:prstDash val="solid"/>
            <a:miter/>
            <a:headEnd type="none" w="med" len="med"/>
            <a:tailEnd type="none" w="med" len="med"/>
          </a:ln>
        </p:spPr>
        <p:txBody>
          <a:bodyPr wrap="none" anchor="ctr"/>
          <a:p>
            <a:pPr algn="ctr"/>
            <a:r>
              <a:rPr lang="en-US" altLang="zh-CN" sz="2800">
                <a:latin typeface="Verdana" panose="020B0604030504040204" pitchFamily="34" charset="0"/>
                <a:ea typeface="宋体" panose="02010600030101010101" pitchFamily="2" charset="-122"/>
              </a:rPr>
              <a:t>$17,000</a:t>
            </a:r>
            <a:endParaRPr lang="en-US" altLang="zh-CN" sz="2800">
              <a:latin typeface="Verdana" panose="020B0604030504040204" pitchFamily="34" charset="0"/>
              <a:ea typeface="宋体" panose="02010600030101010101" pitchFamily="2" charset="-122"/>
            </a:endParaRPr>
          </a:p>
        </p:txBody>
      </p:sp>
      <p:sp>
        <p:nvSpPr>
          <p:cNvPr id="31748" name="灯片编号占位符 1"/>
          <p:cNvSpPr/>
          <p:nvPr>
            <p:ph type="sldNum" sz="quarter" idx="12"/>
          </p:nvPr>
        </p:nvSpPr>
        <p:spPr>
          <a:ln/>
        </p:spPr>
        <p:txBody>
          <a:bodyPr anchor="t"/>
          <a:lstStyle>
            <a:lvl1pPr marL="0" lvl="0" indent="0" algn="l" defTabSz="914400" rtl="0" eaLnBrk="1" fontAlgn="base" latinLnBrk="0" hangingPunct="1">
              <a:lnSpc>
                <a:spcPct val="100000"/>
              </a:lnSpc>
              <a:spcBef>
                <a:spcPct val="0"/>
              </a:spcBef>
              <a:spcAft>
                <a:spcPct val="0"/>
              </a:spcAft>
              <a:buFontTx/>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indent="0" algn="r"/>
            <a:fld id="{9A0DB2DC-4C9A-4742-B13C-FB6460FD3503}" type="slidenum">
              <a:rPr lang="zh-CN" altLang="en-US" sz="1000" dirty="0"/>
            </a:fld>
            <a:endParaRPr lang="zh-CN" altLang="en-US" sz="1000"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15045"/>
                                        </p:tgtEl>
                                        <p:attrNameLst>
                                          <p:attrName>style.visibility</p:attrName>
                                        </p:attrNameLst>
                                      </p:cBhvr>
                                      <p:to>
                                        <p:strVal val="visible"/>
                                      </p:to>
                                    </p:set>
                                  </p:childTnLst>
                                </p:cTn>
                              </p:par>
                            </p:childTnLst>
                          </p:cTn>
                        </p:par>
                        <p:par>
                          <p:cTn id="7" fill="hold">
                            <p:stCondLst>
                              <p:cond delay="0"/>
                            </p:stCondLst>
                            <p:childTnLst>
                              <p:par>
                                <p:cTn id="8" presetID="6" presetClass="emph" presetSubtype="0" fill="hold" grpId="0" nodeType="afterEffect">
                                  <p:stCondLst>
                                    <p:cond delay="0"/>
                                  </p:stCondLst>
                                  <p:childTnLst>
                                    <p:animScale>
                                      <p:cBhvr>
                                        <p:cTn id="9" dur="2000" fill="hold"/>
                                        <p:tgtEl>
                                          <p:spTgt spid="21504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5" grpId="0" animBg="1"/>
      <p:bldP spid="215045"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标题 217089"/>
          <p:cNvSpPr>
            <a:spLocks noGrp="1"/>
          </p:cNvSpPr>
          <p:nvPr>
            <p:ph type="title"/>
          </p:nvPr>
        </p:nvSpPr>
        <p:spPr>
          <a:ln/>
        </p:spPr>
        <p:txBody>
          <a:bodyPr anchor="b"/>
          <a:p>
            <a:r>
              <a:rPr lang="en-US" altLang="zh-CN"/>
              <a:t>Apple Lisa -1983</a:t>
            </a:r>
            <a:endParaRPr lang="en-US" altLang="zh-CN"/>
          </a:p>
        </p:txBody>
      </p:sp>
      <p:grpSp>
        <p:nvGrpSpPr>
          <p:cNvPr id="217092" name="组合 217091"/>
          <p:cNvGrpSpPr/>
          <p:nvPr/>
        </p:nvGrpSpPr>
        <p:grpSpPr>
          <a:xfrm>
            <a:off x="395288" y="2205038"/>
            <a:ext cx="4578350" cy="3462337"/>
            <a:chOff x="249" y="1389"/>
            <a:chExt cx="2884" cy="2181"/>
          </a:xfrm>
        </p:grpSpPr>
        <p:pic>
          <p:nvPicPr>
            <p:cNvPr id="33795" name="图片 217092"/>
            <p:cNvPicPr>
              <a:picLocks noChangeAspect="1"/>
            </p:cNvPicPr>
            <p:nvPr/>
          </p:nvPicPr>
          <p:blipFill>
            <a:blip r:embed="rId1"/>
            <a:stretch>
              <a:fillRect/>
            </a:stretch>
          </p:blipFill>
          <p:spPr>
            <a:xfrm>
              <a:off x="249" y="1389"/>
              <a:ext cx="2884" cy="1942"/>
            </a:xfrm>
            <a:prstGeom prst="rect">
              <a:avLst/>
            </a:prstGeom>
            <a:noFill/>
            <a:ln w="9525">
              <a:noFill/>
            </a:ln>
          </p:spPr>
        </p:pic>
        <p:sp>
          <p:nvSpPr>
            <p:cNvPr id="33796" name="矩形 217093"/>
            <p:cNvSpPr/>
            <p:nvPr/>
          </p:nvSpPr>
          <p:spPr>
            <a:xfrm>
              <a:off x="385" y="3339"/>
              <a:ext cx="2478" cy="231"/>
            </a:xfrm>
            <a:prstGeom prst="rect">
              <a:avLst/>
            </a:prstGeom>
            <a:noFill/>
            <a:ln w="9525">
              <a:noFill/>
            </a:ln>
          </p:spPr>
          <p:txBody>
            <a:bodyPr wrap="none" anchor="t">
              <a:spAutoFit/>
            </a:bodyPr>
            <a:p>
              <a:r>
                <a:rPr lang="en-US" altLang="zh-CN">
                  <a:latin typeface="Verdana" panose="020B0604030504040204" pitchFamily="34" charset="0"/>
                  <a:ea typeface="宋体" panose="02010600030101010101" pitchFamily="2" charset="-122"/>
                </a:rPr>
                <a:t>Early Lisa user interface mockup</a:t>
              </a:r>
              <a:endParaRPr lang="en-US" altLang="zh-CN">
                <a:latin typeface="Verdana" panose="020B0604030504040204" pitchFamily="34" charset="0"/>
                <a:ea typeface="宋体" panose="02010600030101010101" pitchFamily="2" charset="-122"/>
              </a:endParaRPr>
            </a:p>
          </p:txBody>
        </p:sp>
      </p:grpSp>
      <p:grpSp>
        <p:nvGrpSpPr>
          <p:cNvPr id="217095" name="组合 217094"/>
          <p:cNvGrpSpPr/>
          <p:nvPr/>
        </p:nvGrpSpPr>
        <p:grpSpPr>
          <a:xfrm>
            <a:off x="4427538" y="3141663"/>
            <a:ext cx="4489450" cy="3462337"/>
            <a:chOff x="2789" y="1979"/>
            <a:chExt cx="2828" cy="2181"/>
          </a:xfrm>
        </p:grpSpPr>
        <p:pic>
          <p:nvPicPr>
            <p:cNvPr id="33798" name="图片 217095"/>
            <p:cNvPicPr>
              <a:picLocks noChangeAspect="1"/>
            </p:cNvPicPr>
            <p:nvPr/>
          </p:nvPicPr>
          <p:blipFill>
            <a:blip r:embed="rId2"/>
            <a:stretch>
              <a:fillRect/>
            </a:stretch>
          </p:blipFill>
          <p:spPr>
            <a:xfrm>
              <a:off x="2789" y="1979"/>
              <a:ext cx="2828" cy="1906"/>
            </a:xfrm>
            <a:prstGeom prst="rect">
              <a:avLst/>
            </a:prstGeom>
            <a:noFill/>
            <a:ln w="9525">
              <a:noFill/>
            </a:ln>
          </p:spPr>
        </p:pic>
        <p:sp>
          <p:nvSpPr>
            <p:cNvPr id="33799" name="矩形 217096"/>
            <p:cNvSpPr/>
            <p:nvPr/>
          </p:nvSpPr>
          <p:spPr>
            <a:xfrm>
              <a:off x="3334" y="3929"/>
              <a:ext cx="1836" cy="231"/>
            </a:xfrm>
            <a:prstGeom prst="rect">
              <a:avLst/>
            </a:prstGeom>
            <a:noFill/>
            <a:ln w="9525">
              <a:noFill/>
            </a:ln>
          </p:spPr>
          <p:txBody>
            <a:bodyPr wrap="none" anchor="t">
              <a:spAutoFit/>
            </a:bodyPr>
            <a:p>
              <a:r>
                <a:rPr lang="en-US" altLang="zh-CN">
                  <a:latin typeface="Verdana" panose="020B0604030504040204" pitchFamily="34" charset="0"/>
                  <a:ea typeface="宋体" panose="02010600030101010101" pitchFamily="2" charset="-122"/>
                </a:rPr>
                <a:t>Final Lisa user interface</a:t>
              </a:r>
              <a:endParaRPr lang="en-US" altLang="zh-CN">
                <a:latin typeface="Verdana" panose="020B0604030504040204" pitchFamily="34" charset="0"/>
                <a:ea typeface="宋体" panose="02010600030101010101" pitchFamily="2" charset="-122"/>
              </a:endParaRPr>
            </a:p>
          </p:txBody>
        </p:sp>
      </p:grpSp>
      <p:sp>
        <p:nvSpPr>
          <p:cNvPr id="217098" name="爆炸形 2 217097"/>
          <p:cNvSpPr/>
          <p:nvPr/>
        </p:nvSpPr>
        <p:spPr>
          <a:xfrm>
            <a:off x="3132138" y="3429000"/>
            <a:ext cx="2555875" cy="1628775"/>
          </a:xfrm>
          <a:prstGeom prst="irregularSeal2">
            <a:avLst/>
          </a:prstGeom>
          <a:solidFill>
            <a:schemeClr val="accent1"/>
          </a:solidFill>
          <a:ln w="38100" cap="flat" cmpd="sng">
            <a:solidFill>
              <a:schemeClr val="tx2"/>
            </a:solidFill>
            <a:prstDash val="solid"/>
            <a:miter/>
            <a:headEnd type="none" w="med" len="med"/>
            <a:tailEnd type="none" w="med" len="med"/>
          </a:ln>
        </p:spPr>
        <p:txBody>
          <a:bodyPr wrap="none" anchor="ctr"/>
          <a:p>
            <a:pPr algn="ctr"/>
            <a:r>
              <a:rPr lang="en-US" altLang="zh-CN" sz="2800">
                <a:latin typeface="Verdana" panose="020B0604030504040204" pitchFamily="34" charset="0"/>
                <a:ea typeface="宋体" panose="02010600030101010101" pitchFamily="2" charset="-122"/>
              </a:rPr>
              <a:t>$10,000</a:t>
            </a:r>
            <a:endParaRPr lang="en-US" altLang="zh-CN" sz="2800">
              <a:latin typeface="Verdana" panose="020B0604030504040204" pitchFamily="34" charset="0"/>
              <a:ea typeface="宋体" panose="02010600030101010101" pitchFamily="2" charset="-122"/>
            </a:endParaRPr>
          </a:p>
        </p:txBody>
      </p:sp>
      <p:sp>
        <p:nvSpPr>
          <p:cNvPr id="33801" name="灯片编号占位符 1"/>
          <p:cNvSpPr/>
          <p:nvPr>
            <p:ph type="sldNum" sz="quarter" idx="12"/>
          </p:nvPr>
        </p:nvSpPr>
        <p:spPr>
          <a:ln/>
        </p:spPr>
        <p:txBody>
          <a:bodyPr anchor="t"/>
          <a:lstStyle>
            <a:lvl1pPr marL="0" lvl="0" indent="0" algn="l" defTabSz="914400" rtl="0" eaLnBrk="1" fontAlgn="base" latinLnBrk="0" hangingPunct="1">
              <a:lnSpc>
                <a:spcPct val="100000"/>
              </a:lnSpc>
              <a:spcBef>
                <a:spcPct val="0"/>
              </a:spcBef>
              <a:spcAft>
                <a:spcPct val="0"/>
              </a:spcAft>
              <a:buFontTx/>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indent="0" algn="r"/>
            <a:fld id="{9A0DB2DC-4C9A-4742-B13C-FB6460FD3503}" type="slidenum">
              <a:rPr lang="zh-CN" altLang="en-US" sz="1000" dirty="0"/>
            </a:fld>
            <a:endParaRPr lang="zh-CN" altLang="en-US" sz="1000"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17092"/>
                                        </p:tgtEl>
                                        <p:attrNameLst>
                                          <p:attrName>style.visibility</p:attrName>
                                        </p:attrNameLst>
                                      </p:cBhvr>
                                      <p:to>
                                        <p:strVal val="visible"/>
                                      </p:to>
                                    </p:set>
                                    <p:animEffect transition="in" filter="fade">
                                      <p:cBhvr>
                                        <p:cTn id="7" dur="1000"/>
                                        <p:tgtEl>
                                          <p:spTgt spid="217092"/>
                                        </p:tgtEl>
                                      </p:cBhvr>
                                    </p:animEffect>
                                    <p:anim calcmode="lin" valueType="num">
                                      <p:cBhvr>
                                        <p:cTn id="8" dur="1000" fill="hold"/>
                                        <p:tgtEl>
                                          <p:spTgt spid="217092"/>
                                        </p:tgtEl>
                                        <p:attrNameLst>
                                          <p:attrName>ppt_x</p:attrName>
                                        </p:attrNameLst>
                                      </p:cBhvr>
                                      <p:tavLst>
                                        <p:tav tm="0">
                                          <p:val>
                                            <p:strVal val="#ppt_x"/>
                                          </p:val>
                                        </p:tav>
                                        <p:tav tm="100000">
                                          <p:val>
                                            <p:strVal val="#ppt_x"/>
                                          </p:val>
                                        </p:tav>
                                      </p:tavLst>
                                    </p:anim>
                                    <p:anim calcmode="lin" valueType="num">
                                      <p:cBhvr>
                                        <p:cTn id="9" dur="1000" fill="hold"/>
                                        <p:tgtEl>
                                          <p:spTgt spid="21709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217095"/>
                                        </p:tgtEl>
                                        <p:attrNameLst>
                                          <p:attrName>style.visibility</p:attrName>
                                        </p:attrNameLst>
                                      </p:cBhvr>
                                      <p:to>
                                        <p:strVal val="visible"/>
                                      </p:to>
                                    </p:set>
                                    <p:animEffect transition="in" filter="fade">
                                      <p:cBhvr>
                                        <p:cTn id="14" dur="1000"/>
                                        <p:tgtEl>
                                          <p:spTgt spid="217095"/>
                                        </p:tgtEl>
                                      </p:cBhvr>
                                    </p:animEffect>
                                    <p:anim calcmode="lin" valueType="num">
                                      <p:cBhvr>
                                        <p:cTn id="15" dur="1000" fill="hold"/>
                                        <p:tgtEl>
                                          <p:spTgt spid="217095"/>
                                        </p:tgtEl>
                                        <p:attrNameLst>
                                          <p:attrName>ppt_x</p:attrName>
                                        </p:attrNameLst>
                                      </p:cBhvr>
                                      <p:tavLst>
                                        <p:tav tm="0">
                                          <p:val>
                                            <p:strVal val="#ppt_x"/>
                                          </p:val>
                                        </p:tav>
                                        <p:tav tm="100000">
                                          <p:val>
                                            <p:strVal val="#ppt_x"/>
                                          </p:val>
                                        </p:tav>
                                      </p:tavLst>
                                    </p:anim>
                                    <p:anim calcmode="lin" valueType="num">
                                      <p:cBhvr>
                                        <p:cTn id="16" dur="1000" fill="hold"/>
                                        <p:tgtEl>
                                          <p:spTgt spid="21709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217098"/>
                                        </p:tgtEl>
                                        <p:attrNameLst>
                                          <p:attrName>style.visibility</p:attrName>
                                        </p:attrNameLst>
                                      </p:cBhvr>
                                      <p:to>
                                        <p:strVal val="visible"/>
                                      </p:to>
                                    </p:set>
                                  </p:childTnLst>
                                </p:cTn>
                              </p:par>
                            </p:childTnLst>
                          </p:cTn>
                        </p:par>
                        <p:par>
                          <p:cTn id="21" fill="hold">
                            <p:stCondLst>
                              <p:cond delay="0"/>
                            </p:stCondLst>
                            <p:childTnLst>
                              <p:par>
                                <p:cTn id="22" presetID="6" presetClass="emph" presetSubtype="0" fill="hold" grpId="0" nodeType="afterEffect">
                                  <p:stCondLst>
                                    <p:cond delay="0"/>
                                  </p:stCondLst>
                                  <p:childTnLst>
                                    <p:animScale>
                                      <p:cBhvr>
                                        <p:cTn id="23" dur="2000" fill="hold"/>
                                        <p:tgtEl>
                                          <p:spTgt spid="21709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098" grpId="0" animBg="1"/>
      <p:bldP spid="217098"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标题 200705"/>
          <p:cNvSpPr>
            <a:spLocks noGrp="1"/>
          </p:cNvSpPr>
          <p:nvPr>
            <p:ph type="title"/>
          </p:nvPr>
        </p:nvSpPr>
        <p:spPr>
          <a:ln/>
        </p:spPr>
        <p:txBody>
          <a:bodyPr anchor="b"/>
          <a:p>
            <a:r>
              <a:rPr lang="en-US" altLang="zh-CN"/>
              <a:t>Key Words</a:t>
            </a:r>
            <a:endParaRPr lang="en-US" altLang="zh-CN"/>
          </a:p>
        </p:txBody>
      </p:sp>
      <p:sp>
        <p:nvSpPr>
          <p:cNvPr id="7170" name="文本占位符 200706"/>
          <p:cNvSpPr>
            <a:spLocks noGrp="1"/>
          </p:cNvSpPr>
          <p:nvPr>
            <p:ph idx="1"/>
          </p:nvPr>
        </p:nvSpPr>
        <p:spPr>
          <a:ln/>
        </p:spPr>
        <p:txBody>
          <a:bodyPr anchor="t"/>
          <a:p>
            <a:r>
              <a:rPr lang="en-US" altLang="zh-CN"/>
              <a:t>HCI: Human-Computer Interaction</a:t>
            </a:r>
            <a:endParaRPr lang="en-US" altLang="zh-CN"/>
          </a:p>
          <a:p>
            <a:r>
              <a:rPr lang="en-US" altLang="zh-CN" dirty="0"/>
              <a:t>GUI</a:t>
            </a:r>
            <a:r>
              <a:rPr lang="zh-CN" altLang="en-US" dirty="0"/>
              <a:t>：</a:t>
            </a:r>
            <a:r>
              <a:rPr lang="en-US" altLang="zh-CN"/>
              <a:t>Graphical User Interface</a:t>
            </a:r>
            <a:endParaRPr lang="en-US" altLang="zh-CN"/>
          </a:p>
          <a:p>
            <a:r>
              <a:rPr lang="en-US" altLang="zh-CN"/>
              <a:t>User Centered Design</a:t>
            </a:r>
            <a:endParaRPr lang="en-US" altLang="zh-CN"/>
          </a:p>
          <a:p>
            <a:r>
              <a:rPr lang="en-US" altLang="zh-CN"/>
              <a:t>User Experience</a:t>
            </a:r>
            <a:endParaRPr lang="en-US" altLang="zh-CN"/>
          </a:p>
          <a:p>
            <a:r>
              <a:rPr lang="en-US" altLang="zh-CN"/>
              <a:t>Usability</a:t>
            </a:r>
            <a:endParaRPr lang="en-US" altLang="zh-CN"/>
          </a:p>
          <a:p>
            <a:endParaRPr lang="en-US" altLang="zh-CN"/>
          </a:p>
          <a:p>
            <a:endParaRPr lang="en-US" altLang="zh-CN"/>
          </a:p>
        </p:txBody>
      </p:sp>
      <p:sp>
        <p:nvSpPr>
          <p:cNvPr id="7171" name="灯片编号占位符 1"/>
          <p:cNvSpPr/>
          <p:nvPr>
            <p:ph type="sldNum" sz="quarter" idx="12"/>
          </p:nvPr>
        </p:nvSpPr>
        <p:spPr>
          <a:ln/>
        </p:spPr>
        <p:txBody>
          <a:bodyPr anchor="t"/>
          <a:lstStyle>
            <a:lvl1pPr marL="0" lvl="0" indent="0" algn="l" defTabSz="914400" rtl="0" eaLnBrk="1" fontAlgn="base" latinLnBrk="0" hangingPunct="1">
              <a:lnSpc>
                <a:spcPct val="100000"/>
              </a:lnSpc>
              <a:spcBef>
                <a:spcPct val="0"/>
              </a:spcBef>
              <a:spcAft>
                <a:spcPct val="0"/>
              </a:spcAft>
              <a:buFontTx/>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indent="0" algn="r"/>
            <a:fld id="{9A0DB2DC-4C9A-4742-B13C-FB6460FD3503}" type="slidenum">
              <a:rPr lang="zh-CN" altLang="en-US" sz="1000" dirty="0"/>
            </a:fld>
            <a:endParaRPr lang="zh-CN" altLang="en-US" sz="1000" dirty="0">
              <a:latin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标题 218113"/>
          <p:cNvSpPr>
            <a:spLocks noGrp="1"/>
          </p:cNvSpPr>
          <p:nvPr>
            <p:ph type="title"/>
          </p:nvPr>
        </p:nvSpPr>
        <p:spPr>
          <a:ln/>
        </p:spPr>
        <p:txBody>
          <a:bodyPr anchor="b"/>
          <a:p>
            <a:r>
              <a:rPr lang="en-US" altLang="zh-CN"/>
              <a:t>Apple Macintosh -1984</a:t>
            </a:r>
            <a:endParaRPr lang="en-US" altLang="zh-CN"/>
          </a:p>
        </p:txBody>
      </p:sp>
      <p:pic>
        <p:nvPicPr>
          <p:cNvPr id="34818" name="图片 218115"/>
          <p:cNvPicPr>
            <a:picLocks noChangeAspect="1"/>
          </p:cNvPicPr>
          <p:nvPr/>
        </p:nvPicPr>
        <p:blipFill>
          <a:blip r:embed="rId1"/>
          <a:stretch>
            <a:fillRect/>
          </a:stretch>
        </p:blipFill>
        <p:spPr>
          <a:xfrm>
            <a:off x="1692275" y="2349500"/>
            <a:ext cx="5976938" cy="3984625"/>
          </a:xfrm>
          <a:prstGeom prst="rect">
            <a:avLst/>
          </a:prstGeom>
          <a:noFill/>
          <a:ln w="9525">
            <a:noFill/>
          </a:ln>
        </p:spPr>
      </p:pic>
      <p:sp>
        <p:nvSpPr>
          <p:cNvPr id="218117" name="爆炸形 2 218116"/>
          <p:cNvSpPr/>
          <p:nvPr/>
        </p:nvSpPr>
        <p:spPr>
          <a:xfrm>
            <a:off x="5867400" y="4724400"/>
            <a:ext cx="2555875" cy="1628775"/>
          </a:xfrm>
          <a:prstGeom prst="irregularSeal2">
            <a:avLst/>
          </a:prstGeom>
          <a:solidFill>
            <a:schemeClr val="accent1"/>
          </a:solidFill>
          <a:ln w="38100" cap="flat" cmpd="sng">
            <a:solidFill>
              <a:schemeClr val="tx2"/>
            </a:solidFill>
            <a:prstDash val="solid"/>
            <a:miter/>
            <a:headEnd type="none" w="med" len="med"/>
            <a:tailEnd type="none" w="med" len="med"/>
          </a:ln>
        </p:spPr>
        <p:txBody>
          <a:bodyPr wrap="none" anchor="ctr"/>
          <a:p>
            <a:pPr algn="ctr"/>
            <a:r>
              <a:rPr lang="en-US" altLang="zh-CN" sz="2800">
                <a:latin typeface="Verdana" panose="020B0604030504040204" pitchFamily="34" charset="0"/>
                <a:ea typeface="宋体" panose="02010600030101010101" pitchFamily="2" charset="-122"/>
              </a:rPr>
              <a:t>$2495</a:t>
            </a:r>
            <a:endParaRPr lang="en-US" altLang="zh-CN" sz="2800">
              <a:latin typeface="Verdana" panose="020B0604030504040204" pitchFamily="34" charset="0"/>
              <a:ea typeface="宋体" panose="02010600030101010101" pitchFamily="2" charset="-122"/>
            </a:endParaRPr>
          </a:p>
        </p:txBody>
      </p:sp>
      <p:sp>
        <p:nvSpPr>
          <p:cNvPr id="34820" name="灯片编号占位符 1"/>
          <p:cNvSpPr/>
          <p:nvPr>
            <p:ph type="sldNum" sz="quarter" idx="12"/>
          </p:nvPr>
        </p:nvSpPr>
        <p:spPr>
          <a:ln/>
        </p:spPr>
        <p:txBody>
          <a:bodyPr anchor="t"/>
          <a:lstStyle>
            <a:lvl1pPr marL="0" lvl="0" indent="0" algn="l" defTabSz="914400" rtl="0" eaLnBrk="1" fontAlgn="base" latinLnBrk="0" hangingPunct="1">
              <a:lnSpc>
                <a:spcPct val="100000"/>
              </a:lnSpc>
              <a:spcBef>
                <a:spcPct val="0"/>
              </a:spcBef>
              <a:spcAft>
                <a:spcPct val="0"/>
              </a:spcAft>
              <a:buFontTx/>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indent="0" algn="r"/>
            <a:fld id="{9A0DB2DC-4C9A-4742-B13C-FB6460FD3503}" type="slidenum">
              <a:rPr lang="zh-CN" altLang="en-US" sz="1000" dirty="0"/>
            </a:fld>
            <a:endParaRPr lang="zh-CN" altLang="en-US" sz="1000"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18117"/>
                                        </p:tgtEl>
                                        <p:attrNameLst>
                                          <p:attrName>style.visibility</p:attrName>
                                        </p:attrNameLst>
                                      </p:cBhvr>
                                      <p:to>
                                        <p:strVal val="visible"/>
                                      </p:to>
                                    </p:set>
                                  </p:childTnLst>
                                </p:cTn>
                              </p:par>
                            </p:childTnLst>
                          </p:cTn>
                        </p:par>
                        <p:par>
                          <p:cTn id="7" fill="hold">
                            <p:stCondLst>
                              <p:cond delay="0"/>
                            </p:stCondLst>
                            <p:childTnLst>
                              <p:par>
                                <p:cTn id="8" presetID="6" presetClass="emph" presetSubtype="0" fill="hold" grpId="0" nodeType="afterEffect">
                                  <p:stCondLst>
                                    <p:cond delay="0"/>
                                  </p:stCondLst>
                                  <p:childTnLst>
                                    <p:animScale>
                                      <p:cBhvr>
                                        <p:cTn id="9" dur="2000" fill="hold"/>
                                        <p:tgtEl>
                                          <p:spTgt spid="21811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17" grpId="0" animBg="1"/>
      <p:bldP spid="218117"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标题 219137"/>
          <p:cNvSpPr>
            <a:spLocks noGrp="1"/>
          </p:cNvSpPr>
          <p:nvPr>
            <p:ph type="title"/>
          </p:nvPr>
        </p:nvSpPr>
        <p:spPr>
          <a:ln/>
        </p:spPr>
        <p:txBody>
          <a:bodyPr anchor="b"/>
          <a:p>
            <a:r>
              <a:rPr lang="en-US" altLang="zh-CN"/>
              <a:t>Other GUIs during the 1980s</a:t>
            </a:r>
            <a:endParaRPr lang="en-US" altLang="zh-CN"/>
          </a:p>
        </p:txBody>
      </p:sp>
      <p:sp>
        <p:nvSpPr>
          <p:cNvPr id="35842" name="文本占位符 219138"/>
          <p:cNvSpPr>
            <a:spLocks noGrp="1"/>
          </p:cNvSpPr>
          <p:nvPr>
            <p:ph idx="1"/>
          </p:nvPr>
        </p:nvSpPr>
        <p:spPr>
          <a:ln/>
        </p:spPr>
        <p:txBody>
          <a:bodyPr anchor="t"/>
          <a:p>
            <a:r>
              <a:rPr lang="en-US" altLang="zh-CN"/>
              <a:t>VisiOn-1983</a:t>
            </a:r>
            <a:endParaRPr lang="en-US" altLang="zh-CN"/>
          </a:p>
          <a:p>
            <a:pPr lvl="1"/>
            <a:endParaRPr lang="en-US" altLang="zh-CN"/>
          </a:p>
        </p:txBody>
      </p:sp>
      <p:pic>
        <p:nvPicPr>
          <p:cNvPr id="35843" name="图片 219139"/>
          <p:cNvPicPr>
            <a:picLocks noChangeAspect="1"/>
          </p:cNvPicPr>
          <p:nvPr/>
        </p:nvPicPr>
        <p:blipFill>
          <a:blip r:embed="rId1"/>
          <a:stretch>
            <a:fillRect/>
          </a:stretch>
        </p:blipFill>
        <p:spPr>
          <a:xfrm>
            <a:off x="1619250" y="2492375"/>
            <a:ext cx="5759450" cy="3592513"/>
          </a:xfrm>
          <a:prstGeom prst="rect">
            <a:avLst/>
          </a:prstGeom>
          <a:noFill/>
          <a:ln w="9525">
            <a:noFill/>
          </a:ln>
        </p:spPr>
      </p:pic>
      <p:sp>
        <p:nvSpPr>
          <p:cNvPr id="219141" name="爆炸形 2 219140"/>
          <p:cNvSpPr/>
          <p:nvPr/>
        </p:nvSpPr>
        <p:spPr>
          <a:xfrm>
            <a:off x="6480175" y="3933825"/>
            <a:ext cx="2555875" cy="1628775"/>
          </a:xfrm>
          <a:prstGeom prst="irregularSeal2">
            <a:avLst/>
          </a:prstGeom>
          <a:solidFill>
            <a:schemeClr val="accent1"/>
          </a:solidFill>
          <a:ln w="38100" cap="flat" cmpd="sng">
            <a:solidFill>
              <a:schemeClr val="tx2"/>
            </a:solidFill>
            <a:prstDash val="solid"/>
            <a:miter/>
            <a:headEnd type="none" w="med" len="med"/>
            <a:tailEnd type="none" w="med" len="med"/>
          </a:ln>
        </p:spPr>
        <p:txBody>
          <a:bodyPr wrap="none" anchor="ctr"/>
          <a:p>
            <a:pPr algn="ctr"/>
            <a:r>
              <a:rPr lang="en-US" altLang="zh-CN" sz="2800">
                <a:latin typeface="Verdana" panose="020B0604030504040204" pitchFamily="34" charset="0"/>
                <a:ea typeface="宋体" panose="02010600030101010101" pitchFamily="2" charset="-122"/>
              </a:rPr>
              <a:t>$1,495</a:t>
            </a:r>
            <a:endParaRPr lang="en-US" altLang="zh-CN" sz="2800">
              <a:latin typeface="Verdana" panose="020B0604030504040204" pitchFamily="34" charset="0"/>
              <a:ea typeface="宋体" panose="02010600030101010101" pitchFamily="2" charset="-122"/>
            </a:endParaRPr>
          </a:p>
        </p:txBody>
      </p:sp>
      <p:sp>
        <p:nvSpPr>
          <p:cNvPr id="35845" name="灯片编号占位符 1"/>
          <p:cNvSpPr/>
          <p:nvPr>
            <p:ph type="sldNum" sz="quarter" idx="12"/>
          </p:nvPr>
        </p:nvSpPr>
        <p:spPr>
          <a:ln/>
        </p:spPr>
        <p:txBody>
          <a:bodyPr anchor="t"/>
          <a:lstStyle>
            <a:lvl1pPr marL="0" lvl="0" indent="0" algn="l" defTabSz="914400" rtl="0" eaLnBrk="1" fontAlgn="base" latinLnBrk="0" hangingPunct="1">
              <a:lnSpc>
                <a:spcPct val="100000"/>
              </a:lnSpc>
              <a:spcBef>
                <a:spcPct val="0"/>
              </a:spcBef>
              <a:spcAft>
                <a:spcPct val="0"/>
              </a:spcAft>
              <a:buFontTx/>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indent="0" algn="r"/>
            <a:fld id="{9A0DB2DC-4C9A-4742-B13C-FB6460FD3503}" type="slidenum">
              <a:rPr lang="zh-CN" altLang="en-US" sz="1000" dirty="0"/>
            </a:fld>
            <a:endParaRPr lang="zh-CN" altLang="en-US" sz="1000"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19141"/>
                                        </p:tgtEl>
                                        <p:attrNameLst>
                                          <p:attrName>style.visibility</p:attrName>
                                        </p:attrNameLst>
                                      </p:cBhvr>
                                      <p:to>
                                        <p:strVal val="visible"/>
                                      </p:to>
                                    </p:set>
                                  </p:childTnLst>
                                </p:cTn>
                              </p:par>
                            </p:childTnLst>
                          </p:cTn>
                        </p:par>
                        <p:par>
                          <p:cTn id="7" fill="hold">
                            <p:stCondLst>
                              <p:cond delay="0"/>
                            </p:stCondLst>
                            <p:childTnLst>
                              <p:par>
                                <p:cTn id="8" presetID="6" presetClass="emph" presetSubtype="0" fill="hold" grpId="0" nodeType="afterEffect">
                                  <p:stCondLst>
                                    <p:cond delay="0"/>
                                  </p:stCondLst>
                                  <p:childTnLst>
                                    <p:animScale>
                                      <p:cBhvr>
                                        <p:cTn id="9" dur="2000" fill="hold"/>
                                        <p:tgtEl>
                                          <p:spTgt spid="21914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41" grpId="0" animBg="1"/>
      <p:bldP spid="219141"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标题 220161"/>
          <p:cNvSpPr>
            <a:spLocks noGrp="1"/>
          </p:cNvSpPr>
          <p:nvPr>
            <p:ph type="title"/>
          </p:nvPr>
        </p:nvSpPr>
        <p:spPr>
          <a:ln/>
        </p:spPr>
        <p:txBody>
          <a:bodyPr anchor="b"/>
          <a:p>
            <a:r>
              <a:rPr lang="en-US" altLang="zh-CN"/>
              <a:t>Other GUIs during the 1980s</a:t>
            </a:r>
            <a:endParaRPr lang="en-US" altLang="zh-CN"/>
          </a:p>
        </p:txBody>
      </p:sp>
      <p:sp>
        <p:nvSpPr>
          <p:cNvPr id="36866" name="文本占位符 220162"/>
          <p:cNvSpPr>
            <a:spLocks noGrp="1"/>
          </p:cNvSpPr>
          <p:nvPr>
            <p:ph idx="1"/>
          </p:nvPr>
        </p:nvSpPr>
        <p:spPr>
          <a:ln/>
        </p:spPr>
        <p:txBody>
          <a:bodyPr anchor="t"/>
          <a:p>
            <a:r>
              <a:rPr lang="en-US" altLang="zh-CN"/>
              <a:t>Windows 1.0 - 1985</a:t>
            </a:r>
            <a:endParaRPr lang="en-US" altLang="zh-CN"/>
          </a:p>
        </p:txBody>
      </p:sp>
      <p:pic>
        <p:nvPicPr>
          <p:cNvPr id="36867" name="图片 220163"/>
          <p:cNvPicPr>
            <a:picLocks noChangeAspect="1"/>
          </p:cNvPicPr>
          <p:nvPr/>
        </p:nvPicPr>
        <p:blipFill>
          <a:blip r:embed="rId1"/>
          <a:stretch>
            <a:fillRect/>
          </a:stretch>
        </p:blipFill>
        <p:spPr>
          <a:xfrm>
            <a:off x="250825" y="2781300"/>
            <a:ext cx="4608513" cy="3246438"/>
          </a:xfrm>
          <a:prstGeom prst="rect">
            <a:avLst/>
          </a:prstGeom>
          <a:noFill/>
          <a:ln w="9525">
            <a:noFill/>
          </a:ln>
        </p:spPr>
      </p:pic>
      <p:pic>
        <p:nvPicPr>
          <p:cNvPr id="220165" name="图片 220164"/>
          <p:cNvPicPr>
            <a:picLocks noChangeAspect="1"/>
          </p:cNvPicPr>
          <p:nvPr/>
        </p:nvPicPr>
        <p:blipFill>
          <a:blip r:embed="rId2"/>
          <a:stretch>
            <a:fillRect/>
          </a:stretch>
        </p:blipFill>
        <p:spPr>
          <a:xfrm>
            <a:off x="395288" y="1989138"/>
            <a:ext cx="7489825" cy="4090987"/>
          </a:xfrm>
          <a:prstGeom prst="rect">
            <a:avLst/>
          </a:prstGeom>
          <a:noFill/>
          <a:ln w="9525">
            <a:noFill/>
          </a:ln>
        </p:spPr>
      </p:pic>
      <p:pic>
        <p:nvPicPr>
          <p:cNvPr id="220166" name="图片 220165" descr="U2707P2DT20081112002253"/>
          <p:cNvPicPr>
            <a:picLocks noChangeAspect="1"/>
          </p:cNvPicPr>
          <p:nvPr/>
        </p:nvPicPr>
        <p:blipFill>
          <a:blip r:embed="rId3"/>
          <a:stretch>
            <a:fillRect/>
          </a:stretch>
        </p:blipFill>
        <p:spPr>
          <a:xfrm>
            <a:off x="323850" y="1844675"/>
            <a:ext cx="8388350" cy="4865688"/>
          </a:xfrm>
          <a:prstGeom prst="rect">
            <a:avLst/>
          </a:prstGeom>
          <a:noFill/>
          <a:ln w="9525">
            <a:noFill/>
          </a:ln>
        </p:spPr>
      </p:pic>
      <p:sp>
        <p:nvSpPr>
          <p:cNvPr id="220167" name="矩形 220166"/>
          <p:cNvSpPr/>
          <p:nvPr/>
        </p:nvSpPr>
        <p:spPr>
          <a:xfrm>
            <a:off x="1331913" y="6092825"/>
            <a:ext cx="2397125" cy="366713"/>
          </a:xfrm>
          <a:prstGeom prst="rect">
            <a:avLst/>
          </a:prstGeom>
          <a:noFill/>
          <a:ln w="9525">
            <a:noFill/>
          </a:ln>
        </p:spPr>
        <p:txBody>
          <a:bodyPr wrap="none" anchor="t">
            <a:spAutoFit/>
          </a:bodyPr>
          <a:p>
            <a:r>
              <a:rPr lang="en-US" altLang="zh-CN">
                <a:latin typeface="Verdana" panose="020B0604030504040204" pitchFamily="34" charset="0"/>
                <a:ea typeface="宋体" panose="02010600030101010101" pitchFamily="2" charset="-122"/>
              </a:rPr>
              <a:t>Windows prototype</a:t>
            </a:r>
            <a:endParaRPr lang="en-US" altLang="zh-CN">
              <a:latin typeface="Verdana" panose="020B0604030504040204" pitchFamily="34" charset="0"/>
              <a:ea typeface="宋体" panose="02010600030101010101" pitchFamily="2" charset="-122"/>
            </a:endParaRPr>
          </a:p>
        </p:txBody>
      </p:sp>
      <p:sp>
        <p:nvSpPr>
          <p:cNvPr id="36871" name="灯片编号占位符 1"/>
          <p:cNvSpPr/>
          <p:nvPr>
            <p:ph type="sldNum" sz="quarter" idx="12"/>
          </p:nvPr>
        </p:nvSpPr>
        <p:spPr>
          <a:ln/>
        </p:spPr>
        <p:txBody>
          <a:bodyPr anchor="t"/>
          <a:lstStyle>
            <a:lvl1pPr marL="0" lvl="0" indent="0" algn="l" defTabSz="914400" rtl="0" eaLnBrk="1" fontAlgn="base" latinLnBrk="0" hangingPunct="1">
              <a:lnSpc>
                <a:spcPct val="100000"/>
              </a:lnSpc>
              <a:spcBef>
                <a:spcPct val="0"/>
              </a:spcBef>
              <a:spcAft>
                <a:spcPct val="0"/>
              </a:spcAft>
              <a:buFontTx/>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indent="0" algn="r"/>
            <a:fld id="{9A0DB2DC-4C9A-4742-B13C-FB6460FD3503}" type="slidenum">
              <a:rPr lang="zh-CN" altLang="en-US" sz="1000" dirty="0"/>
            </a:fld>
            <a:endParaRPr lang="zh-CN" altLang="en-US" sz="1000"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20165"/>
                                        </p:tgtEl>
                                        <p:attrNameLst>
                                          <p:attrName>style.visibility</p:attrName>
                                        </p:attrNameLst>
                                      </p:cBhvr>
                                      <p:to>
                                        <p:strVal val="visible"/>
                                      </p:to>
                                    </p:set>
                                    <p:anim calcmode="lin" valueType="num">
                                      <p:cBhvr additive="base">
                                        <p:cTn id="7" dur="500" fill="hold"/>
                                        <p:tgtEl>
                                          <p:spTgt spid="220165"/>
                                        </p:tgtEl>
                                        <p:attrNameLst>
                                          <p:attrName>ppt_x</p:attrName>
                                        </p:attrNameLst>
                                      </p:cBhvr>
                                      <p:tavLst>
                                        <p:tav tm="0">
                                          <p:val>
                                            <p:strVal val="0-#ppt_w/2"/>
                                          </p:val>
                                        </p:tav>
                                        <p:tav tm="100000">
                                          <p:val>
                                            <p:strVal val="#ppt_x"/>
                                          </p:val>
                                        </p:tav>
                                      </p:tavLst>
                                    </p:anim>
                                    <p:anim calcmode="lin" valueType="num">
                                      <p:cBhvr additive="base">
                                        <p:cTn id="8" dur="500" fill="hold"/>
                                        <p:tgtEl>
                                          <p:spTgt spid="220165"/>
                                        </p:tgtEl>
                                        <p:attrNameLst>
                                          <p:attrName>ppt_y</p:attrName>
                                        </p:attrNameLst>
                                      </p:cBhvr>
                                      <p:tavLst>
                                        <p:tav tm="0">
                                          <p:val>
                                            <p:strVal val="#ppt_y"/>
                                          </p:val>
                                        </p:tav>
                                        <p:tav tm="100000">
                                          <p:val>
                                            <p:strVal val="#ppt_y"/>
                                          </p:val>
                                        </p:tav>
                                      </p:tavLst>
                                    </p:anim>
                                  </p:childTnLst>
                                </p:cTn>
                              </p:par>
                              <p:par>
                                <p:cTn id="9" presetID="1" presetClass="exit" presetSubtype="0" fill="hold" grpId="0" nodeType="withEffect">
                                  <p:stCondLst>
                                    <p:cond delay="0"/>
                                  </p:stCondLst>
                                  <p:childTnLst>
                                    <p:set>
                                      <p:cBhvr>
                                        <p:cTn id="10" dur="1" fill="hold">
                                          <p:stCondLst>
                                            <p:cond delay="0"/>
                                          </p:stCondLst>
                                        </p:cTn>
                                        <p:tgtEl>
                                          <p:spTgt spid="220167"/>
                                        </p:tgtEl>
                                        <p:attrNameLst>
                                          <p:attrName>style.visibility</p:attrName>
                                        </p:attrNameLst>
                                      </p:cBhvr>
                                      <p:to>
                                        <p:strVal val="hidden"/>
                                      </p:to>
                                    </p:set>
                                  </p:childTnLst>
                                </p:cTn>
                              </p:par>
                            </p:childTnLst>
                          </p:cTn>
                        </p:par>
                        <p:par>
                          <p:cTn id="11" fill="hold">
                            <p:stCondLst>
                              <p:cond delay="500"/>
                            </p:stCondLst>
                            <p:childTnLst>
                              <p:par>
                                <p:cTn id="12" presetID="2" presetClass="entr" presetSubtype="2" fill="hold" nodeType="afterEffect">
                                  <p:stCondLst>
                                    <p:cond delay="0"/>
                                  </p:stCondLst>
                                  <p:childTnLst>
                                    <p:set>
                                      <p:cBhvr>
                                        <p:cTn id="13" dur="1" fill="hold">
                                          <p:stCondLst>
                                            <p:cond delay="0"/>
                                          </p:stCondLst>
                                        </p:cTn>
                                        <p:tgtEl>
                                          <p:spTgt spid="220166"/>
                                        </p:tgtEl>
                                        <p:attrNameLst>
                                          <p:attrName>style.visibility</p:attrName>
                                        </p:attrNameLst>
                                      </p:cBhvr>
                                      <p:to>
                                        <p:strVal val="visible"/>
                                      </p:to>
                                    </p:set>
                                    <p:anim calcmode="lin" valueType="num">
                                      <p:cBhvr additive="base">
                                        <p:cTn id="14" dur="500" fill="hold"/>
                                        <p:tgtEl>
                                          <p:spTgt spid="220166"/>
                                        </p:tgtEl>
                                        <p:attrNameLst>
                                          <p:attrName>ppt_x</p:attrName>
                                        </p:attrNameLst>
                                      </p:cBhvr>
                                      <p:tavLst>
                                        <p:tav tm="0">
                                          <p:val>
                                            <p:strVal val="1+#ppt_w/2"/>
                                          </p:val>
                                        </p:tav>
                                        <p:tav tm="100000">
                                          <p:val>
                                            <p:strVal val="#ppt_x"/>
                                          </p:val>
                                        </p:tav>
                                      </p:tavLst>
                                    </p:anim>
                                    <p:anim calcmode="lin" valueType="num">
                                      <p:cBhvr additive="base">
                                        <p:cTn id="15" dur="500" fill="hold"/>
                                        <p:tgtEl>
                                          <p:spTgt spid="2201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6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标题 221185"/>
          <p:cNvSpPr>
            <a:spLocks noGrp="1"/>
          </p:cNvSpPr>
          <p:nvPr>
            <p:ph type="title"/>
          </p:nvPr>
        </p:nvSpPr>
        <p:spPr>
          <a:ln/>
        </p:spPr>
        <p:txBody>
          <a:bodyPr anchor="b"/>
          <a:p>
            <a:r>
              <a:rPr lang="en-US" altLang="zh-CN"/>
              <a:t>Other GUIs during the 1980s</a:t>
            </a:r>
            <a:endParaRPr lang="en-US" altLang="zh-CN"/>
          </a:p>
        </p:txBody>
      </p:sp>
      <p:sp>
        <p:nvSpPr>
          <p:cNvPr id="37890" name="文本占位符 221186"/>
          <p:cNvSpPr>
            <a:spLocks noGrp="1"/>
          </p:cNvSpPr>
          <p:nvPr>
            <p:ph idx="1"/>
          </p:nvPr>
        </p:nvSpPr>
        <p:spPr>
          <a:ln/>
        </p:spPr>
        <p:txBody>
          <a:bodyPr anchor="t"/>
          <a:p>
            <a:r>
              <a:rPr lang="en-US" altLang="zh-CN"/>
              <a:t>Tandy DeskMate-1984</a:t>
            </a:r>
            <a:endParaRPr lang="en-US" altLang="zh-CN"/>
          </a:p>
          <a:p>
            <a:endParaRPr lang="en-US" altLang="zh-CN"/>
          </a:p>
        </p:txBody>
      </p:sp>
      <p:pic>
        <p:nvPicPr>
          <p:cNvPr id="37891" name="图片 221187"/>
          <p:cNvPicPr>
            <a:picLocks noChangeAspect="1"/>
          </p:cNvPicPr>
          <p:nvPr/>
        </p:nvPicPr>
        <p:blipFill>
          <a:blip r:embed="rId1"/>
          <a:stretch>
            <a:fillRect/>
          </a:stretch>
        </p:blipFill>
        <p:spPr>
          <a:xfrm>
            <a:off x="1908175" y="2420938"/>
            <a:ext cx="5400675" cy="4046537"/>
          </a:xfrm>
          <a:prstGeom prst="rect">
            <a:avLst/>
          </a:prstGeom>
          <a:noFill/>
          <a:ln w="9525">
            <a:noFill/>
          </a:ln>
        </p:spPr>
      </p:pic>
      <p:sp>
        <p:nvSpPr>
          <p:cNvPr id="37892" name="灯片编号占位符 1"/>
          <p:cNvSpPr/>
          <p:nvPr>
            <p:ph type="sldNum" sz="quarter" idx="12"/>
          </p:nvPr>
        </p:nvSpPr>
        <p:spPr>
          <a:ln/>
        </p:spPr>
        <p:txBody>
          <a:bodyPr anchor="t"/>
          <a:lstStyle>
            <a:lvl1pPr marL="0" lvl="0" indent="0" algn="l" defTabSz="914400" rtl="0" eaLnBrk="1" fontAlgn="base" latinLnBrk="0" hangingPunct="1">
              <a:lnSpc>
                <a:spcPct val="100000"/>
              </a:lnSpc>
              <a:spcBef>
                <a:spcPct val="0"/>
              </a:spcBef>
              <a:spcAft>
                <a:spcPct val="0"/>
              </a:spcAft>
              <a:buFontTx/>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indent="0" algn="r"/>
            <a:fld id="{9A0DB2DC-4C9A-4742-B13C-FB6460FD3503}" type="slidenum">
              <a:rPr lang="zh-CN" altLang="en-US" sz="1000" dirty="0"/>
            </a:fld>
            <a:endParaRPr lang="zh-CN" altLang="en-US" sz="1000" dirty="0">
              <a:latin typeface="Arial"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标题 222209"/>
          <p:cNvSpPr>
            <a:spLocks noGrp="1"/>
          </p:cNvSpPr>
          <p:nvPr>
            <p:ph type="title"/>
          </p:nvPr>
        </p:nvSpPr>
        <p:spPr>
          <a:ln/>
        </p:spPr>
        <p:txBody>
          <a:bodyPr anchor="b"/>
          <a:p>
            <a:r>
              <a:rPr lang="en-US" altLang="zh-CN"/>
              <a:t>Other GUIs during the 1980s</a:t>
            </a:r>
            <a:endParaRPr lang="en-US" altLang="zh-CN"/>
          </a:p>
        </p:txBody>
      </p:sp>
      <p:sp>
        <p:nvSpPr>
          <p:cNvPr id="38914" name="文本占位符 222210"/>
          <p:cNvSpPr>
            <a:spLocks noGrp="1"/>
          </p:cNvSpPr>
          <p:nvPr>
            <p:ph idx="1"/>
          </p:nvPr>
        </p:nvSpPr>
        <p:spPr>
          <a:ln/>
        </p:spPr>
        <p:txBody>
          <a:bodyPr anchor="t"/>
          <a:p>
            <a:r>
              <a:rPr lang="en-US" altLang="zh-CN"/>
              <a:t>GEM-1985</a:t>
            </a:r>
            <a:endParaRPr lang="en-US" altLang="zh-CN"/>
          </a:p>
        </p:txBody>
      </p:sp>
      <p:pic>
        <p:nvPicPr>
          <p:cNvPr id="38915" name="图片 222211"/>
          <p:cNvPicPr>
            <a:picLocks noChangeAspect="1"/>
          </p:cNvPicPr>
          <p:nvPr/>
        </p:nvPicPr>
        <p:blipFill>
          <a:blip r:embed="rId1"/>
          <a:stretch>
            <a:fillRect/>
          </a:stretch>
        </p:blipFill>
        <p:spPr>
          <a:xfrm>
            <a:off x="1619250" y="2636838"/>
            <a:ext cx="5903913" cy="3683000"/>
          </a:xfrm>
          <a:prstGeom prst="rect">
            <a:avLst/>
          </a:prstGeom>
          <a:noFill/>
          <a:ln w="9525">
            <a:noFill/>
          </a:ln>
        </p:spPr>
      </p:pic>
      <p:sp>
        <p:nvSpPr>
          <p:cNvPr id="38916" name="灯片编号占位符 1"/>
          <p:cNvSpPr/>
          <p:nvPr>
            <p:ph type="sldNum" sz="quarter" idx="12"/>
          </p:nvPr>
        </p:nvSpPr>
        <p:spPr>
          <a:ln/>
        </p:spPr>
        <p:txBody>
          <a:bodyPr anchor="t"/>
          <a:lstStyle>
            <a:lvl1pPr marL="0" lvl="0" indent="0" algn="l" defTabSz="914400" rtl="0" eaLnBrk="1" fontAlgn="base" latinLnBrk="0" hangingPunct="1">
              <a:lnSpc>
                <a:spcPct val="100000"/>
              </a:lnSpc>
              <a:spcBef>
                <a:spcPct val="0"/>
              </a:spcBef>
              <a:spcAft>
                <a:spcPct val="0"/>
              </a:spcAft>
              <a:buFontTx/>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indent="0" algn="r"/>
            <a:fld id="{9A0DB2DC-4C9A-4742-B13C-FB6460FD3503}" type="slidenum">
              <a:rPr lang="zh-CN" altLang="en-US" sz="1000" dirty="0"/>
            </a:fld>
            <a:endParaRPr lang="zh-CN" altLang="en-US" sz="1000" dirty="0">
              <a:latin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标题 223233"/>
          <p:cNvSpPr>
            <a:spLocks noGrp="1"/>
          </p:cNvSpPr>
          <p:nvPr>
            <p:ph type="title"/>
          </p:nvPr>
        </p:nvSpPr>
        <p:spPr>
          <a:ln/>
        </p:spPr>
        <p:txBody>
          <a:bodyPr anchor="b"/>
          <a:p>
            <a:r>
              <a:rPr lang="en-US" altLang="zh-CN"/>
              <a:t>Other GUIs during the 1980s</a:t>
            </a:r>
            <a:endParaRPr lang="en-US" altLang="zh-CN"/>
          </a:p>
        </p:txBody>
      </p:sp>
      <p:sp>
        <p:nvSpPr>
          <p:cNvPr id="39938" name="文本占位符 223234"/>
          <p:cNvSpPr>
            <a:spLocks noGrp="1"/>
          </p:cNvSpPr>
          <p:nvPr>
            <p:ph idx="1"/>
          </p:nvPr>
        </p:nvSpPr>
        <p:spPr>
          <a:ln/>
        </p:spPr>
        <p:txBody>
          <a:bodyPr anchor="t"/>
          <a:p>
            <a:r>
              <a:rPr lang="en-US" altLang="zh-CN"/>
              <a:t>Amiga Workbench</a:t>
            </a:r>
            <a:endParaRPr lang="en-US" altLang="zh-CN"/>
          </a:p>
        </p:txBody>
      </p:sp>
      <p:pic>
        <p:nvPicPr>
          <p:cNvPr id="39939" name="图片 223235"/>
          <p:cNvPicPr>
            <a:picLocks noChangeAspect="1"/>
          </p:cNvPicPr>
          <p:nvPr/>
        </p:nvPicPr>
        <p:blipFill>
          <a:blip r:embed="rId1"/>
          <a:stretch>
            <a:fillRect/>
          </a:stretch>
        </p:blipFill>
        <p:spPr>
          <a:xfrm>
            <a:off x="1619250" y="2492375"/>
            <a:ext cx="6337300" cy="3952875"/>
          </a:xfrm>
          <a:prstGeom prst="rect">
            <a:avLst/>
          </a:prstGeom>
          <a:noFill/>
          <a:ln w="9525">
            <a:noFill/>
          </a:ln>
        </p:spPr>
      </p:pic>
      <p:sp>
        <p:nvSpPr>
          <p:cNvPr id="39940" name="灯片编号占位符 1"/>
          <p:cNvSpPr/>
          <p:nvPr>
            <p:ph type="sldNum" sz="quarter" idx="12"/>
          </p:nvPr>
        </p:nvSpPr>
        <p:spPr>
          <a:ln/>
        </p:spPr>
        <p:txBody>
          <a:bodyPr anchor="t"/>
          <a:lstStyle>
            <a:lvl1pPr marL="0" lvl="0" indent="0" algn="l" defTabSz="914400" rtl="0" eaLnBrk="1" fontAlgn="base" latinLnBrk="0" hangingPunct="1">
              <a:lnSpc>
                <a:spcPct val="100000"/>
              </a:lnSpc>
              <a:spcBef>
                <a:spcPct val="0"/>
              </a:spcBef>
              <a:spcAft>
                <a:spcPct val="0"/>
              </a:spcAft>
              <a:buFontTx/>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indent="0" algn="r"/>
            <a:fld id="{9A0DB2DC-4C9A-4742-B13C-FB6460FD3503}" type="slidenum">
              <a:rPr lang="zh-CN" altLang="en-US" sz="1000" dirty="0"/>
            </a:fld>
            <a:endParaRPr lang="zh-CN" altLang="en-US" sz="1000" dirty="0">
              <a:latin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标题 224257"/>
          <p:cNvSpPr>
            <a:spLocks noGrp="1"/>
          </p:cNvSpPr>
          <p:nvPr>
            <p:ph type="title"/>
          </p:nvPr>
        </p:nvSpPr>
        <p:spPr>
          <a:ln/>
        </p:spPr>
        <p:txBody>
          <a:bodyPr anchor="b"/>
          <a:p>
            <a:r>
              <a:rPr lang="en-US" altLang="zh-CN"/>
              <a:t>Other GUIs during the 1980s</a:t>
            </a:r>
            <a:endParaRPr lang="en-US" altLang="zh-CN"/>
          </a:p>
        </p:txBody>
      </p:sp>
      <p:sp>
        <p:nvSpPr>
          <p:cNvPr id="40962" name="文本占位符 224258"/>
          <p:cNvSpPr>
            <a:spLocks noGrp="1"/>
          </p:cNvSpPr>
          <p:nvPr>
            <p:ph idx="1"/>
          </p:nvPr>
        </p:nvSpPr>
        <p:spPr>
          <a:ln/>
        </p:spPr>
        <p:txBody>
          <a:bodyPr anchor="t"/>
          <a:p>
            <a:r>
              <a:rPr lang="en-US" altLang="zh-CN"/>
              <a:t>GEOS-1986</a:t>
            </a:r>
            <a:endParaRPr lang="en-US" altLang="zh-CN"/>
          </a:p>
          <a:p>
            <a:pPr lvl="1"/>
            <a:endParaRPr lang="en-US" altLang="zh-CN"/>
          </a:p>
        </p:txBody>
      </p:sp>
      <p:pic>
        <p:nvPicPr>
          <p:cNvPr id="40963" name="图片 224259"/>
          <p:cNvPicPr>
            <a:picLocks noChangeAspect="1"/>
          </p:cNvPicPr>
          <p:nvPr/>
        </p:nvPicPr>
        <p:blipFill>
          <a:blip r:embed="rId1"/>
          <a:stretch>
            <a:fillRect/>
          </a:stretch>
        </p:blipFill>
        <p:spPr>
          <a:xfrm>
            <a:off x="1403350" y="2205038"/>
            <a:ext cx="6985000" cy="4356100"/>
          </a:xfrm>
          <a:prstGeom prst="rect">
            <a:avLst/>
          </a:prstGeom>
          <a:noFill/>
          <a:ln w="9525">
            <a:noFill/>
          </a:ln>
        </p:spPr>
      </p:pic>
      <p:sp>
        <p:nvSpPr>
          <p:cNvPr id="40964" name="灯片编号占位符 1"/>
          <p:cNvSpPr/>
          <p:nvPr>
            <p:ph type="sldNum" sz="quarter" idx="12"/>
          </p:nvPr>
        </p:nvSpPr>
        <p:spPr>
          <a:ln/>
        </p:spPr>
        <p:txBody>
          <a:bodyPr anchor="t"/>
          <a:lstStyle>
            <a:lvl1pPr marL="0" lvl="0" indent="0" algn="l" defTabSz="914400" rtl="0" eaLnBrk="1" fontAlgn="base" latinLnBrk="0" hangingPunct="1">
              <a:lnSpc>
                <a:spcPct val="100000"/>
              </a:lnSpc>
              <a:spcBef>
                <a:spcPct val="0"/>
              </a:spcBef>
              <a:spcAft>
                <a:spcPct val="0"/>
              </a:spcAft>
              <a:buFontTx/>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indent="0" algn="r"/>
            <a:fld id="{9A0DB2DC-4C9A-4742-B13C-FB6460FD3503}" type="slidenum">
              <a:rPr lang="zh-CN" altLang="en-US" sz="1000" dirty="0"/>
            </a:fld>
            <a:endParaRPr lang="zh-CN" altLang="en-US" sz="1000" dirty="0">
              <a:latin typeface="Arial"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标题 225281"/>
          <p:cNvSpPr>
            <a:spLocks noGrp="1"/>
          </p:cNvSpPr>
          <p:nvPr>
            <p:ph type="title"/>
          </p:nvPr>
        </p:nvSpPr>
        <p:spPr>
          <a:ln/>
        </p:spPr>
        <p:txBody>
          <a:bodyPr anchor="b"/>
          <a:p>
            <a:r>
              <a:rPr lang="en-US" altLang="zh-CN"/>
              <a:t>Other GUIs during the 1980s</a:t>
            </a:r>
            <a:endParaRPr lang="en-US" altLang="zh-CN"/>
          </a:p>
        </p:txBody>
      </p:sp>
      <p:sp>
        <p:nvSpPr>
          <p:cNvPr id="41986" name="文本占位符 225282"/>
          <p:cNvSpPr>
            <a:spLocks noGrp="1"/>
          </p:cNvSpPr>
          <p:nvPr>
            <p:ph idx="1"/>
          </p:nvPr>
        </p:nvSpPr>
        <p:spPr>
          <a:ln/>
        </p:spPr>
        <p:txBody>
          <a:bodyPr anchor="t"/>
          <a:p>
            <a:r>
              <a:rPr lang="en-US" altLang="zh-CN"/>
              <a:t>Windows 2.0-1987</a:t>
            </a:r>
            <a:endParaRPr lang="en-US" altLang="zh-CN"/>
          </a:p>
        </p:txBody>
      </p:sp>
      <p:pic>
        <p:nvPicPr>
          <p:cNvPr id="41987" name="图片 225283" descr="U2707P2DT20081112002837"/>
          <p:cNvPicPr>
            <a:picLocks noChangeAspect="1"/>
          </p:cNvPicPr>
          <p:nvPr/>
        </p:nvPicPr>
        <p:blipFill>
          <a:blip r:embed="rId1"/>
          <a:stretch>
            <a:fillRect/>
          </a:stretch>
        </p:blipFill>
        <p:spPr>
          <a:xfrm>
            <a:off x="2124075" y="2708275"/>
            <a:ext cx="5256213" cy="3724275"/>
          </a:xfrm>
          <a:prstGeom prst="rect">
            <a:avLst/>
          </a:prstGeom>
          <a:noFill/>
          <a:ln w="9525">
            <a:noFill/>
          </a:ln>
        </p:spPr>
      </p:pic>
      <p:sp>
        <p:nvSpPr>
          <p:cNvPr id="41988" name="灯片编号占位符 1"/>
          <p:cNvSpPr/>
          <p:nvPr>
            <p:ph type="sldNum" sz="quarter" idx="12"/>
          </p:nvPr>
        </p:nvSpPr>
        <p:spPr>
          <a:ln/>
        </p:spPr>
        <p:txBody>
          <a:bodyPr anchor="t"/>
          <a:lstStyle>
            <a:lvl1pPr marL="0" lvl="0" indent="0" algn="l" defTabSz="914400" rtl="0" eaLnBrk="1" fontAlgn="base" latinLnBrk="0" hangingPunct="1">
              <a:lnSpc>
                <a:spcPct val="100000"/>
              </a:lnSpc>
              <a:spcBef>
                <a:spcPct val="0"/>
              </a:spcBef>
              <a:spcAft>
                <a:spcPct val="0"/>
              </a:spcAft>
              <a:buFontTx/>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indent="0" algn="r"/>
            <a:fld id="{9A0DB2DC-4C9A-4742-B13C-FB6460FD3503}" type="slidenum">
              <a:rPr lang="zh-CN" altLang="en-US" sz="1000" dirty="0"/>
            </a:fld>
            <a:endParaRPr lang="zh-CN" altLang="en-US" sz="1000" dirty="0">
              <a:latin typeface="Arial" panose="020B060402020202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标题 226305"/>
          <p:cNvSpPr>
            <a:spLocks noGrp="1"/>
          </p:cNvSpPr>
          <p:nvPr>
            <p:ph type="title"/>
          </p:nvPr>
        </p:nvSpPr>
        <p:spPr>
          <a:ln/>
        </p:spPr>
        <p:txBody>
          <a:bodyPr anchor="b"/>
          <a:p>
            <a:r>
              <a:rPr lang="en-US" altLang="zh-CN"/>
              <a:t>Other GUIs during the 1980s</a:t>
            </a:r>
            <a:endParaRPr lang="en-US" altLang="zh-CN"/>
          </a:p>
        </p:txBody>
      </p:sp>
      <p:sp>
        <p:nvSpPr>
          <p:cNvPr id="43010" name="文本占位符 226306"/>
          <p:cNvSpPr>
            <a:spLocks noGrp="1"/>
          </p:cNvSpPr>
          <p:nvPr>
            <p:ph idx="1"/>
          </p:nvPr>
        </p:nvSpPr>
        <p:spPr>
          <a:ln/>
        </p:spPr>
        <p:txBody>
          <a:bodyPr anchor="t"/>
          <a:p>
            <a:r>
              <a:rPr lang="en-US" altLang="zh-CN"/>
              <a:t>Acorn-1987</a:t>
            </a:r>
            <a:endParaRPr lang="en-US" altLang="zh-CN"/>
          </a:p>
          <a:p>
            <a:pPr lvl="1"/>
            <a:endParaRPr lang="en-US" altLang="zh-CN"/>
          </a:p>
        </p:txBody>
      </p:sp>
      <p:pic>
        <p:nvPicPr>
          <p:cNvPr id="43011" name="图片 226307"/>
          <p:cNvPicPr>
            <a:picLocks noChangeAspect="1"/>
          </p:cNvPicPr>
          <p:nvPr/>
        </p:nvPicPr>
        <p:blipFill>
          <a:blip r:embed="rId1"/>
          <a:stretch>
            <a:fillRect/>
          </a:stretch>
        </p:blipFill>
        <p:spPr>
          <a:xfrm>
            <a:off x="2268538" y="2349500"/>
            <a:ext cx="4968875" cy="3962400"/>
          </a:xfrm>
          <a:prstGeom prst="rect">
            <a:avLst/>
          </a:prstGeom>
          <a:noFill/>
          <a:ln w="9525">
            <a:noFill/>
          </a:ln>
        </p:spPr>
      </p:pic>
      <p:sp>
        <p:nvSpPr>
          <p:cNvPr id="43012" name="矩形 226308"/>
          <p:cNvSpPr/>
          <p:nvPr/>
        </p:nvSpPr>
        <p:spPr>
          <a:xfrm>
            <a:off x="684213" y="6308725"/>
            <a:ext cx="7962900" cy="366713"/>
          </a:xfrm>
          <a:prstGeom prst="rect">
            <a:avLst/>
          </a:prstGeom>
          <a:noFill/>
          <a:ln w="9525">
            <a:noFill/>
          </a:ln>
        </p:spPr>
        <p:txBody>
          <a:bodyPr wrap="none" anchor="t">
            <a:spAutoFit/>
          </a:bodyPr>
          <a:p>
            <a:r>
              <a:rPr lang="en-US" altLang="zh-CN" b="1">
                <a:latin typeface="Verdana" panose="020B0604030504040204" pitchFamily="34" charset="0"/>
                <a:ea typeface="宋体" panose="02010600030101010101" pitchFamily="2" charset="-122"/>
              </a:rPr>
              <a:t>Arthur, the GUI for Acorn Computers, later renamed RISCOS</a:t>
            </a:r>
            <a:endParaRPr lang="en-US" altLang="zh-CN" b="1">
              <a:latin typeface="Verdana" panose="020B0604030504040204" pitchFamily="34" charset="0"/>
              <a:ea typeface="宋体" panose="02010600030101010101" pitchFamily="2" charset="-122"/>
            </a:endParaRPr>
          </a:p>
        </p:txBody>
      </p:sp>
      <p:sp>
        <p:nvSpPr>
          <p:cNvPr id="43013" name="灯片编号占位符 1"/>
          <p:cNvSpPr/>
          <p:nvPr>
            <p:ph type="sldNum" sz="quarter" idx="12"/>
          </p:nvPr>
        </p:nvSpPr>
        <p:spPr>
          <a:ln/>
        </p:spPr>
        <p:txBody>
          <a:bodyPr anchor="t"/>
          <a:lstStyle>
            <a:lvl1pPr marL="0" lvl="0" indent="0" algn="l" defTabSz="914400" rtl="0" eaLnBrk="1" fontAlgn="base" latinLnBrk="0" hangingPunct="1">
              <a:lnSpc>
                <a:spcPct val="100000"/>
              </a:lnSpc>
              <a:spcBef>
                <a:spcPct val="0"/>
              </a:spcBef>
              <a:spcAft>
                <a:spcPct val="0"/>
              </a:spcAft>
              <a:buFontTx/>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indent="0" algn="r"/>
            <a:fld id="{9A0DB2DC-4C9A-4742-B13C-FB6460FD3503}" type="slidenum">
              <a:rPr lang="zh-CN" altLang="en-US" sz="1000" dirty="0"/>
            </a:fld>
            <a:endParaRPr lang="zh-CN" altLang="en-US" sz="1000" dirty="0">
              <a:latin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标题 227329"/>
          <p:cNvSpPr>
            <a:spLocks noGrp="1"/>
          </p:cNvSpPr>
          <p:nvPr>
            <p:ph type="title"/>
          </p:nvPr>
        </p:nvSpPr>
        <p:spPr>
          <a:xfrm>
            <a:off x="468313" y="260350"/>
            <a:ext cx="8229600" cy="1139825"/>
          </a:xfrm>
          <a:ln/>
        </p:spPr>
        <p:txBody>
          <a:bodyPr anchor="b"/>
          <a:p>
            <a:r>
              <a:rPr lang="en-US" altLang="zh-CN"/>
              <a:t>Other GUIs during the 1980s</a:t>
            </a:r>
            <a:endParaRPr lang="en-US" altLang="zh-CN"/>
          </a:p>
        </p:txBody>
      </p:sp>
      <p:sp>
        <p:nvSpPr>
          <p:cNvPr id="44034" name="文本占位符 227330"/>
          <p:cNvSpPr>
            <a:spLocks noGrp="1"/>
          </p:cNvSpPr>
          <p:nvPr>
            <p:ph idx="1"/>
          </p:nvPr>
        </p:nvSpPr>
        <p:spPr>
          <a:xfrm>
            <a:off x="468313" y="1628775"/>
            <a:ext cx="8229600" cy="4530725"/>
          </a:xfrm>
          <a:ln/>
        </p:spPr>
        <p:txBody>
          <a:bodyPr anchor="t"/>
          <a:p>
            <a:r>
              <a:rPr lang="en-US" altLang="zh-CN"/>
              <a:t>NeXTSTEP-1988</a:t>
            </a:r>
            <a:endParaRPr lang="en-US" altLang="zh-CN"/>
          </a:p>
        </p:txBody>
      </p:sp>
      <p:pic>
        <p:nvPicPr>
          <p:cNvPr id="227332" name="图片 227331"/>
          <p:cNvPicPr>
            <a:picLocks noChangeAspect="1"/>
          </p:cNvPicPr>
          <p:nvPr/>
        </p:nvPicPr>
        <p:blipFill>
          <a:blip r:embed="rId1"/>
          <a:stretch>
            <a:fillRect/>
          </a:stretch>
        </p:blipFill>
        <p:spPr>
          <a:xfrm>
            <a:off x="539750" y="260350"/>
            <a:ext cx="8280400" cy="6467475"/>
          </a:xfrm>
          <a:prstGeom prst="rect">
            <a:avLst/>
          </a:prstGeom>
          <a:noFill/>
          <a:ln w="9525">
            <a:noFill/>
          </a:ln>
        </p:spPr>
      </p:pic>
      <p:sp>
        <p:nvSpPr>
          <p:cNvPr id="44036" name="灯片编号占位符 1"/>
          <p:cNvSpPr/>
          <p:nvPr>
            <p:ph type="sldNum" sz="quarter" idx="12"/>
          </p:nvPr>
        </p:nvSpPr>
        <p:spPr>
          <a:ln/>
        </p:spPr>
        <p:txBody>
          <a:bodyPr anchor="t"/>
          <a:lstStyle>
            <a:lvl1pPr marL="0" lvl="0" indent="0" algn="l" defTabSz="914400" rtl="0" eaLnBrk="1" fontAlgn="base" latinLnBrk="0" hangingPunct="1">
              <a:lnSpc>
                <a:spcPct val="100000"/>
              </a:lnSpc>
              <a:spcBef>
                <a:spcPct val="0"/>
              </a:spcBef>
              <a:spcAft>
                <a:spcPct val="0"/>
              </a:spcAft>
              <a:buFontTx/>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indent="0" algn="r"/>
            <a:fld id="{9A0DB2DC-4C9A-4742-B13C-FB6460FD3503}" type="slidenum">
              <a:rPr lang="zh-CN" altLang="en-US" sz="1000" dirty="0"/>
            </a:fld>
            <a:endParaRPr lang="zh-CN" altLang="en-US" sz="1000"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73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标题 121857"/>
          <p:cNvSpPr>
            <a:spLocks noGrp="1"/>
          </p:cNvSpPr>
          <p:nvPr>
            <p:ph type="title"/>
          </p:nvPr>
        </p:nvSpPr>
        <p:spPr>
          <a:ln/>
        </p:spPr>
        <p:txBody>
          <a:bodyPr anchor="b"/>
          <a:p>
            <a:r>
              <a:rPr lang="en-US" altLang="zh-CN"/>
              <a:t>Contents</a:t>
            </a:r>
            <a:endParaRPr lang="en-US" altLang="zh-CN"/>
          </a:p>
        </p:txBody>
      </p:sp>
      <p:sp>
        <p:nvSpPr>
          <p:cNvPr id="9218" name="文本占位符 121858"/>
          <p:cNvSpPr>
            <a:spLocks noGrp="1"/>
          </p:cNvSpPr>
          <p:nvPr>
            <p:ph idx="1"/>
          </p:nvPr>
        </p:nvSpPr>
        <p:spPr>
          <a:ln/>
        </p:spPr>
        <p:txBody>
          <a:bodyPr anchor="t"/>
          <a:p>
            <a:r>
              <a:rPr lang="en-US" altLang="zh-CN"/>
              <a:t>1.1 What is HCI?</a:t>
            </a:r>
            <a:endParaRPr lang="en-US" altLang="zh-CN"/>
          </a:p>
          <a:p>
            <a:r>
              <a:rPr lang="en-US" altLang="zh-CN"/>
              <a:t>1.2 HCI History</a:t>
            </a:r>
            <a:endParaRPr lang="en-US" altLang="zh-CN"/>
          </a:p>
          <a:p>
            <a:r>
              <a:rPr lang="en-US" altLang="zh-CN"/>
              <a:t>1.3 Relationship between HCI and SE</a:t>
            </a:r>
            <a:endParaRPr lang="en-US" altLang="zh-CN"/>
          </a:p>
          <a:p>
            <a:r>
              <a:rPr lang="en-US" altLang="zh-CN"/>
              <a:t>1.4 Usability and User Experience </a:t>
            </a:r>
            <a:endParaRPr lang="en-US" altLang="zh-CN"/>
          </a:p>
        </p:txBody>
      </p:sp>
      <p:sp>
        <p:nvSpPr>
          <p:cNvPr id="9219" name="灯片编号占位符 1"/>
          <p:cNvSpPr/>
          <p:nvPr>
            <p:ph type="sldNum" sz="quarter" idx="12"/>
          </p:nvPr>
        </p:nvSpPr>
        <p:spPr>
          <a:ln/>
        </p:spPr>
        <p:txBody>
          <a:bodyPr anchor="t"/>
          <a:lstStyle>
            <a:lvl1pPr marL="0" lvl="0" indent="0" algn="l" defTabSz="914400" rtl="0" eaLnBrk="1" fontAlgn="base" latinLnBrk="0" hangingPunct="1">
              <a:lnSpc>
                <a:spcPct val="100000"/>
              </a:lnSpc>
              <a:spcBef>
                <a:spcPct val="0"/>
              </a:spcBef>
              <a:spcAft>
                <a:spcPct val="0"/>
              </a:spcAft>
              <a:buFontTx/>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indent="0" algn="r"/>
            <a:fld id="{9A0DB2DC-4C9A-4742-B13C-FB6460FD3503}" type="slidenum">
              <a:rPr lang="zh-CN" altLang="en-US" sz="1000" dirty="0"/>
            </a:fld>
            <a:endParaRPr lang="zh-CN" altLang="en-US" sz="1000" dirty="0">
              <a:latin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标题 228353"/>
          <p:cNvSpPr>
            <a:spLocks noGrp="1"/>
          </p:cNvSpPr>
          <p:nvPr>
            <p:ph type="title"/>
          </p:nvPr>
        </p:nvSpPr>
        <p:spPr>
          <a:ln/>
        </p:spPr>
        <p:txBody>
          <a:bodyPr anchor="b"/>
          <a:p>
            <a:r>
              <a:rPr lang="en-US" altLang="zh-CN"/>
              <a:t>The 1990s and beyond</a:t>
            </a:r>
            <a:endParaRPr lang="en-US" altLang="zh-CN"/>
          </a:p>
        </p:txBody>
      </p:sp>
      <p:sp>
        <p:nvSpPr>
          <p:cNvPr id="45058" name="文本占位符 228354"/>
          <p:cNvSpPr>
            <a:spLocks noGrp="1"/>
          </p:cNvSpPr>
          <p:nvPr>
            <p:ph idx="1"/>
          </p:nvPr>
        </p:nvSpPr>
        <p:spPr>
          <a:ln/>
        </p:spPr>
        <p:txBody>
          <a:bodyPr anchor="t"/>
          <a:p>
            <a:r>
              <a:rPr lang="en-US" altLang="zh-CN"/>
              <a:t>Windows 3.0 – 1990 and Windows 3.1 -1992</a:t>
            </a:r>
            <a:endParaRPr lang="en-US" altLang="zh-CN"/>
          </a:p>
        </p:txBody>
      </p:sp>
      <p:pic>
        <p:nvPicPr>
          <p:cNvPr id="228356" name="图片 228355"/>
          <p:cNvPicPr>
            <a:picLocks noChangeAspect="1"/>
          </p:cNvPicPr>
          <p:nvPr/>
        </p:nvPicPr>
        <p:blipFill>
          <a:blip r:embed="rId1"/>
          <a:stretch>
            <a:fillRect/>
          </a:stretch>
        </p:blipFill>
        <p:spPr>
          <a:xfrm>
            <a:off x="323850" y="188913"/>
            <a:ext cx="8640763" cy="6477000"/>
          </a:xfrm>
          <a:prstGeom prst="rect">
            <a:avLst/>
          </a:prstGeom>
          <a:noFill/>
          <a:ln w="9525">
            <a:noFill/>
          </a:ln>
        </p:spPr>
      </p:pic>
      <p:sp>
        <p:nvSpPr>
          <p:cNvPr id="45060" name="灯片编号占位符 1"/>
          <p:cNvSpPr/>
          <p:nvPr>
            <p:ph type="sldNum" sz="quarter" idx="12"/>
          </p:nvPr>
        </p:nvSpPr>
        <p:spPr>
          <a:ln/>
        </p:spPr>
        <p:txBody>
          <a:bodyPr anchor="t"/>
          <a:lstStyle>
            <a:lvl1pPr marL="0" lvl="0" indent="0" algn="l" defTabSz="914400" rtl="0" eaLnBrk="1" fontAlgn="base" latinLnBrk="0" hangingPunct="1">
              <a:lnSpc>
                <a:spcPct val="100000"/>
              </a:lnSpc>
              <a:spcBef>
                <a:spcPct val="0"/>
              </a:spcBef>
              <a:spcAft>
                <a:spcPct val="0"/>
              </a:spcAft>
              <a:buFontTx/>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indent="0" algn="r"/>
            <a:fld id="{9A0DB2DC-4C9A-4742-B13C-FB6460FD3503}" type="slidenum">
              <a:rPr lang="zh-CN" altLang="en-US" sz="1000" dirty="0"/>
            </a:fld>
            <a:endParaRPr lang="zh-CN" altLang="en-US" sz="1000"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28356"/>
                                        </p:tgtEl>
                                        <p:attrNameLst>
                                          <p:attrName>style.visibility</p:attrName>
                                        </p:attrNameLst>
                                      </p:cBhvr>
                                      <p:to>
                                        <p:strVal val="visible"/>
                                      </p:to>
                                    </p:set>
                                    <p:animEffect transition="in" filter="box(in)">
                                      <p:cBhvr>
                                        <p:cTn id="7" dur="500"/>
                                        <p:tgtEl>
                                          <p:spTgt spid="2283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标题 229377"/>
          <p:cNvSpPr>
            <a:spLocks noGrp="1"/>
          </p:cNvSpPr>
          <p:nvPr>
            <p:ph type="title"/>
          </p:nvPr>
        </p:nvSpPr>
        <p:spPr>
          <a:ln/>
        </p:spPr>
        <p:txBody>
          <a:bodyPr anchor="b"/>
          <a:p>
            <a:r>
              <a:rPr lang="en-US" altLang="zh-CN"/>
              <a:t>The 1990s and beyond</a:t>
            </a:r>
            <a:endParaRPr lang="en-US" altLang="zh-CN"/>
          </a:p>
        </p:txBody>
      </p:sp>
      <p:sp>
        <p:nvSpPr>
          <p:cNvPr id="46082" name="文本占位符 229378"/>
          <p:cNvSpPr>
            <a:spLocks noGrp="1"/>
          </p:cNvSpPr>
          <p:nvPr>
            <p:ph idx="1"/>
          </p:nvPr>
        </p:nvSpPr>
        <p:spPr>
          <a:ln/>
        </p:spPr>
        <p:txBody>
          <a:bodyPr anchor="t"/>
          <a:p>
            <a:r>
              <a:rPr lang="en-US" altLang="zh-CN"/>
              <a:t>Windows 95 -1995</a:t>
            </a:r>
            <a:endParaRPr lang="en-US" altLang="zh-CN"/>
          </a:p>
        </p:txBody>
      </p:sp>
      <p:pic>
        <p:nvPicPr>
          <p:cNvPr id="229380" name="图片 229379"/>
          <p:cNvPicPr>
            <a:picLocks noChangeAspect="1"/>
          </p:cNvPicPr>
          <p:nvPr/>
        </p:nvPicPr>
        <p:blipFill>
          <a:blip r:embed="rId1"/>
          <a:stretch>
            <a:fillRect/>
          </a:stretch>
        </p:blipFill>
        <p:spPr>
          <a:xfrm>
            <a:off x="971550" y="1460500"/>
            <a:ext cx="7200900" cy="5397500"/>
          </a:xfrm>
          <a:prstGeom prst="rect">
            <a:avLst/>
          </a:prstGeom>
          <a:noFill/>
          <a:ln w="9525">
            <a:noFill/>
          </a:ln>
        </p:spPr>
      </p:pic>
      <p:sp>
        <p:nvSpPr>
          <p:cNvPr id="46084" name="灯片编号占位符 1"/>
          <p:cNvSpPr/>
          <p:nvPr>
            <p:ph type="sldNum" sz="quarter" idx="12"/>
          </p:nvPr>
        </p:nvSpPr>
        <p:spPr>
          <a:ln/>
        </p:spPr>
        <p:txBody>
          <a:bodyPr anchor="t"/>
          <a:lstStyle>
            <a:lvl1pPr marL="0" lvl="0" indent="0" algn="l" defTabSz="914400" rtl="0" eaLnBrk="1" fontAlgn="base" latinLnBrk="0" hangingPunct="1">
              <a:lnSpc>
                <a:spcPct val="100000"/>
              </a:lnSpc>
              <a:spcBef>
                <a:spcPct val="0"/>
              </a:spcBef>
              <a:spcAft>
                <a:spcPct val="0"/>
              </a:spcAft>
              <a:buFontTx/>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indent="0" algn="r"/>
            <a:fld id="{9A0DB2DC-4C9A-4742-B13C-FB6460FD3503}" type="slidenum">
              <a:rPr lang="zh-CN" altLang="en-US" sz="1000" dirty="0"/>
            </a:fld>
            <a:endParaRPr lang="zh-CN" altLang="en-US" sz="1000"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93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标题 230401"/>
          <p:cNvSpPr>
            <a:spLocks noGrp="1"/>
          </p:cNvSpPr>
          <p:nvPr>
            <p:ph type="title"/>
          </p:nvPr>
        </p:nvSpPr>
        <p:spPr>
          <a:ln/>
        </p:spPr>
        <p:txBody>
          <a:bodyPr anchor="b"/>
          <a:p>
            <a:r>
              <a:rPr lang="en-US" altLang="zh-CN"/>
              <a:t>The 1990s and beyond</a:t>
            </a:r>
            <a:endParaRPr lang="en-US" altLang="zh-CN"/>
          </a:p>
        </p:txBody>
      </p:sp>
      <p:sp>
        <p:nvSpPr>
          <p:cNvPr id="47106" name="文本占位符 230402"/>
          <p:cNvSpPr>
            <a:spLocks noGrp="1"/>
          </p:cNvSpPr>
          <p:nvPr>
            <p:ph idx="1"/>
          </p:nvPr>
        </p:nvSpPr>
        <p:spPr>
          <a:ln/>
        </p:spPr>
        <p:txBody>
          <a:bodyPr anchor="t"/>
          <a:p>
            <a:r>
              <a:rPr lang="en-US" altLang="zh-CN"/>
              <a:t>OS/2 2.0 -1992</a:t>
            </a:r>
            <a:endParaRPr lang="en-US" altLang="zh-CN"/>
          </a:p>
        </p:txBody>
      </p:sp>
      <p:pic>
        <p:nvPicPr>
          <p:cNvPr id="230404" name="图片 230403"/>
          <p:cNvPicPr>
            <a:picLocks noChangeAspect="1"/>
          </p:cNvPicPr>
          <p:nvPr/>
        </p:nvPicPr>
        <p:blipFill>
          <a:blip r:embed="rId1"/>
          <a:stretch>
            <a:fillRect/>
          </a:stretch>
        </p:blipFill>
        <p:spPr>
          <a:xfrm>
            <a:off x="1042988" y="1470025"/>
            <a:ext cx="7188200" cy="5387975"/>
          </a:xfrm>
          <a:prstGeom prst="rect">
            <a:avLst/>
          </a:prstGeom>
          <a:noFill/>
          <a:ln w="9525">
            <a:noFill/>
          </a:ln>
        </p:spPr>
      </p:pic>
      <p:sp>
        <p:nvSpPr>
          <p:cNvPr id="47108" name="灯片编号占位符 1"/>
          <p:cNvSpPr/>
          <p:nvPr>
            <p:ph type="sldNum" sz="quarter" idx="12"/>
          </p:nvPr>
        </p:nvSpPr>
        <p:spPr>
          <a:ln/>
        </p:spPr>
        <p:txBody>
          <a:bodyPr anchor="t"/>
          <a:lstStyle>
            <a:lvl1pPr marL="0" lvl="0" indent="0" algn="l" defTabSz="914400" rtl="0" eaLnBrk="1" fontAlgn="base" latinLnBrk="0" hangingPunct="1">
              <a:lnSpc>
                <a:spcPct val="100000"/>
              </a:lnSpc>
              <a:spcBef>
                <a:spcPct val="0"/>
              </a:spcBef>
              <a:spcAft>
                <a:spcPct val="0"/>
              </a:spcAft>
              <a:buFontTx/>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indent="0" algn="r"/>
            <a:fld id="{9A0DB2DC-4C9A-4742-B13C-FB6460FD3503}" type="slidenum">
              <a:rPr lang="zh-CN" altLang="en-US" sz="1000" dirty="0"/>
            </a:fld>
            <a:endParaRPr lang="zh-CN" altLang="en-US" sz="1000"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04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标题 231425"/>
          <p:cNvSpPr>
            <a:spLocks noGrp="1"/>
          </p:cNvSpPr>
          <p:nvPr>
            <p:ph type="title"/>
          </p:nvPr>
        </p:nvSpPr>
        <p:spPr>
          <a:ln/>
        </p:spPr>
        <p:txBody>
          <a:bodyPr anchor="b"/>
          <a:p>
            <a:r>
              <a:rPr lang="en-US" altLang="zh-CN"/>
              <a:t>The 1990s and beyond</a:t>
            </a:r>
            <a:endParaRPr lang="en-US" altLang="zh-CN"/>
          </a:p>
        </p:txBody>
      </p:sp>
      <p:pic>
        <p:nvPicPr>
          <p:cNvPr id="231428" name="图片 231427" descr="ms-windows-8-mock-logo"/>
          <p:cNvPicPr>
            <a:picLocks noChangeAspect="1"/>
          </p:cNvPicPr>
          <p:nvPr/>
        </p:nvPicPr>
        <p:blipFill>
          <a:blip r:embed="rId1"/>
          <a:stretch>
            <a:fillRect/>
          </a:stretch>
        </p:blipFill>
        <p:spPr>
          <a:xfrm>
            <a:off x="2339975" y="2060575"/>
            <a:ext cx="1511300" cy="1330325"/>
          </a:xfrm>
          <a:prstGeom prst="rect">
            <a:avLst/>
          </a:prstGeom>
          <a:noFill/>
          <a:ln w="9525">
            <a:noFill/>
          </a:ln>
        </p:spPr>
      </p:pic>
      <p:pic>
        <p:nvPicPr>
          <p:cNvPr id="231429" name="图片 231428" descr="Windows7_logo"/>
          <p:cNvPicPr>
            <a:picLocks noChangeAspect="1"/>
          </p:cNvPicPr>
          <p:nvPr/>
        </p:nvPicPr>
        <p:blipFill>
          <a:blip r:embed="rId2"/>
          <a:stretch>
            <a:fillRect/>
          </a:stretch>
        </p:blipFill>
        <p:spPr>
          <a:xfrm>
            <a:off x="395288" y="1916113"/>
            <a:ext cx="1631950" cy="1009650"/>
          </a:xfrm>
          <a:prstGeom prst="rect">
            <a:avLst/>
          </a:prstGeom>
          <a:noFill/>
          <a:ln w="9525">
            <a:noFill/>
          </a:ln>
        </p:spPr>
      </p:pic>
      <p:pic>
        <p:nvPicPr>
          <p:cNvPr id="231430" name="图片 231429" descr="Mac-OS-X-Snow-Leopard"/>
          <p:cNvPicPr>
            <a:picLocks noChangeAspect="1"/>
          </p:cNvPicPr>
          <p:nvPr/>
        </p:nvPicPr>
        <p:blipFill>
          <a:blip r:embed="rId3"/>
          <a:stretch>
            <a:fillRect/>
          </a:stretch>
        </p:blipFill>
        <p:spPr>
          <a:xfrm>
            <a:off x="2268538" y="4005263"/>
            <a:ext cx="2016125" cy="1139825"/>
          </a:xfrm>
          <a:prstGeom prst="rect">
            <a:avLst/>
          </a:prstGeom>
          <a:noFill/>
          <a:ln w="9525">
            <a:noFill/>
          </a:ln>
        </p:spPr>
      </p:pic>
      <p:pic>
        <p:nvPicPr>
          <p:cNvPr id="231431" name="图片 231430" descr="150435628"/>
          <p:cNvPicPr>
            <a:picLocks noChangeAspect="1"/>
          </p:cNvPicPr>
          <p:nvPr/>
        </p:nvPicPr>
        <p:blipFill>
          <a:blip r:embed="rId4"/>
          <a:stretch>
            <a:fillRect/>
          </a:stretch>
        </p:blipFill>
        <p:spPr>
          <a:xfrm>
            <a:off x="468313" y="3644900"/>
            <a:ext cx="1519237" cy="1519238"/>
          </a:xfrm>
          <a:prstGeom prst="rect">
            <a:avLst/>
          </a:prstGeom>
          <a:noFill/>
          <a:ln w="9525">
            <a:noFill/>
          </a:ln>
        </p:spPr>
      </p:pic>
      <p:pic>
        <p:nvPicPr>
          <p:cNvPr id="231432" name="图片 231431" descr="iphone-os-4_0"/>
          <p:cNvPicPr>
            <a:picLocks noChangeAspect="1"/>
          </p:cNvPicPr>
          <p:nvPr/>
        </p:nvPicPr>
        <p:blipFill>
          <a:blip r:embed="rId5"/>
          <a:stretch>
            <a:fillRect/>
          </a:stretch>
        </p:blipFill>
        <p:spPr>
          <a:xfrm>
            <a:off x="5795963" y="4724400"/>
            <a:ext cx="1908175" cy="1403350"/>
          </a:xfrm>
          <a:prstGeom prst="rect">
            <a:avLst/>
          </a:prstGeom>
          <a:noFill/>
          <a:ln w="9525">
            <a:noFill/>
          </a:ln>
        </p:spPr>
      </p:pic>
      <p:pic>
        <p:nvPicPr>
          <p:cNvPr id="231433" name="图片 231432" descr="Mac_OX_Lion"/>
          <p:cNvPicPr>
            <a:picLocks noChangeAspect="1"/>
          </p:cNvPicPr>
          <p:nvPr/>
        </p:nvPicPr>
        <p:blipFill>
          <a:blip r:embed="rId6"/>
          <a:stretch>
            <a:fillRect/>
          </a:stretch>
        </p:blipFill>
        <p:spPr>
          <a:xfrm>
            <a:off x="3059113" y="5229225"/>
            <a:ext cx="2690812" cy="1381125"/>
          </a:xfrm>
          <a:prstGeom prst="rect">
            <a:avLst/>
          </a:prstGeom>
          <a:noFill/>
          <a:ln w="9525">
            <a:noFill/>
          </a:ln>
        </p:spPr>
      </p:pic>
      <p:pic>
        <p:nvPicPr>
          <p:cNvPr id="231434" name="图片 231433" descr="apple_ios_5"/>
          <p:cNvPicPr>
            <a:picLocks noChangeAspect="1"/>
          </p:cNvPicPr>
          <p:nvPr/>
        </p:nvPicPr>
        <p:blipFill>
          <a:blip r:embed="rId7"/>
          <a:stretch>
            <a:fillRect/>
          </a:stretch>
        </p:blipFill>
        <p:spPr>
          <a:xfrm>
            <a:off x="6877050" y="5876925"/>
            <a:ext cx="1946275" cy="854075"/>
          </a:xfrm>
          <a:prstGeom prst="rect">
            <a:avLst/>
          </a:prstGeom>
          <a:noFill/>
          <a:ln w="9525">
            <a:noFill/>
          </a:ln>
        </p:spPr>
      </p:pic>
      <p:pic>
        <p:nvPicPr>
          <p:cNvPr id="231435" name="图片 231434" descr="windows-phone-logoTFTSThumb174135RC"/>
          <p:cNvPicPr>
            <a:picLocks noChangeAspect="1"/>
          </p:cNvPicPr>
          <p:nvPr/>
        </p:nvPicPr>
        <p:blipFill>
          <a:blip r:embed="rId8"/>
          <a:stretch>
            <a:fillRect/>
          </a:stretch>
        </p:blipFill>
        <p:spPr>
          <a:xfrm>
            <a:off x="468313" y="5445125"/>
            <a:ext cx="1657350" cy="1285875"/>
          </a:xfrm>
          <a:prstGeom prst="rect">
            <a:avLst/>
          </a:prstGeom>
          <a:noFill/>
          <a:ln w="9525">
            <a:noFill/>
          </a:ln>
        </p:spPr>
      </p:pic>
      <p:pic>
        <p:nvPicPr>
          <p:cNvPr id="231436" name="图片 231435"/>
          <p:cNvPicPr>
            <a:picLocks noChangeAspect="1"/>
          </p:cNvPicPr>
          <p:nvPr/>
        </p:nvPicPr>
        <p:blipFill>
          <a:blip r:embed="rId9"/>
          <a:stretch>
            <a:fillRect/>
          </a:stretch>
        </p:blipFill>
        <p:spPr>
          <a:xfrm>
            <a:off x="5724525" y="1773238"/>
            <a:ext cx="3167063" cy="1293812"/>
          </a:xfrm>
          <a:prstGeom prst="rect">
            <a:avLst/>
          </a:prstGeom>
          <a:noFill/>
          <a:ln w="9525">
            <a:noFill/>
          </a:ln>
        </p:spPr>
      </p:pic>
      <p:pic>
        <p:nvPicPr>
          <p:cNvPr id="231437" name="图片 231436" descr="ios7"/>
          <p:cNvPicPr>
            <a:picLocks noChangeAspect="1"/>
          </p:cNvPicPr>
          <p:nvPr/>
        </p:nvPicPr>
        <p:blipFill>
          <a:blip r:embed="rId10"/>
          <a:stretch>
            <a:fillRect/>
          </a:stretch>
        </p:blipFill>
        <p:spPr>
          <a:xfrm>
            <a:off x="3851275" y="2565400"/>
            <a:ext cx="2447925" cy="1622425"/>
          </a:xfrm>
          <a:prstGeom prst="rect">
            <a:avLst/>
          </a:prstGeom>
          <a:noFill/>
          <a:ln w="9525">
            <a:noFill/>
          </a:ln>
        </p:spPr>
      </p:pic>
      <p:pic>
        <p:nvPicPr>
          <p:cNvPr id="48140" name="图片 231437" descr="Mac"/>
          <p:cNvPicPr>
            <a:picLocks noChangeAspect="1"/>
          </p:cNvPicPr>
          <p:nvPr/>
        </p:nvPicPr>
        <p:blipFill>
          <a:blip r:embed="rId11"/>
          <a:stretch>
            <a:fillRect/>
          </a:stretch>
        </p:blipFill>
        <p:spPr>
          <a:xfrm>
            <a:off x="6300788" y="3141663"/>
            <a:ext cx="2635250" cy="1479550"/>
          </a:xfrm>
          <a:prstGeom prst="rect">
            <a:avLst/>
          </a:prstGeom>
          <a:noFill/>
          <a:ln w="9525">
            <a:noFill/>
          </a:ln>
        </p:spPr>
      </p:pic>
      <p:sp>
        <p:nvSpPr>
          <p:cNvPr id="48141" name="灯片编号占位符 1"/>
          <p:cNvSpPr/>
          <p:nvPr>
            <p:ph type="sldNum" sz="quarter" idx="12"/>
          </p:nvPr>
        </p:nvSpPr>
        <p:spPr>
          <a:ln/>
        </p:spPr>
        <p:txBody>
          <a:bodyPr anchor="t"/>
          <a:lstStyle>
            <a:lvl1pPr marL="0" lvl="0" indent="0" algn="l" defTabSz="914400" rtl="0" eaLnBrk="1" fontAlgn="base" latinLnBrk="0" hangingPunct="1">
              <a:lnSpc>
                <a:spcPct val="100000"/>
              </a:lnSpc>
              <a:spcBef>
                <a:spcPct val="0"/>
              </a:spcBef>
              <a:spcAft>
                <a:spcPct val="0"/>
              </a:spcAft>
              <a:buFontTx/>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indent="0" algn="r"/>
            <a:fld id="{9A0DB2DC-4C9A-4742-B13C-FB6460FD3503}" type="slidenum">
              <a:rPr lang="zh-CN" altLang="en-US" sz="1000" dirty="0"/>
            </a:fld>
            <a:endParaRPr lang="zh-CN" altLang="en-US" sz="1000"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31428"/>
                                        </p:tgtEl>
                                        <p:attrNameLst>
                                          <p:attrName>style.visibility</p:attrName>
                                        </p:attrNameLst>
                                      </p:cBhvr>
                                      <p:to>
                                        <p:strVal val="visible"/>
                                      </p:to>
                                    </p:set>
                                    <p:anim calcmode="lin" valueType="num">
                                      <p:cBhvr additive="base">
                                        <p:cTn id="7" dur="500" fill="hold"/>
                                        <p:tgtEl>
                                          <p:spTgt spid="231428"/>
                                        </p:tgtEl>
                                        <p:attrNameLst>
                                          <p:attrName>ppt_x</p:attrName>
                                        </p:attrNameLst>
                                      </p:cBhvr>
                                      <p:tavLst>
                                        <p:tav tm="0">
                                          <p:val>
                                            <p:strVal val="#ppt_x"/>
                                          </p:val>
                                        </p:tav>
                                        <p:tav tm="100000">
                                          <p:val>
                                            <p:strVal val="#ppt_x"/>
                                          </p:val>
                                        </p:tav>
                                      </p:tavLst>
                                    </p:anim>
                                    <p:anim calcmode="lin" valueType="num">
                                      <p:cBhvr additive="base">
                                        <p:cTn id="8" dur="500" fill="hold"/>
                                        <p:tgtEl>
                                          <p:spTgt spid="231428"/>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31429"/>
                                        </p:tgtEl>
                                        <p:attrNameLst>
                                          <p:attrName>style.visibility</p:attrName>
                                        </p:attrNameLst>
                                      </p:cBhvr>
                                      <p:to>
                                        <p:strVal val="visible"/>
                                      </p:to>
                                    </p:set>
                                    <p:anim calcmode="lin" valueType="num">
                                      <p:cBhvr additive="base">
                                        <p:cTn id="11" dur="500" fill="hold"/>
                                        <p:tgtEl>
                                          <p:spTgt spid="231429"/>
                                        </p:tgtEl>
                                        <p:attrNameLst>
                                          <p:attrName>ppt_x</p:attrName>
                                        </p:attrNameLst>
                                      </p:cBhvr>
                                      <p:tavLst>
                                        <p:tav tm="0">
                                          <p:val>
                                            <p:strVal val="#ppt_x"/>
                                          </p:val>
                                        </p:tav>
                                        <p:tav tm="100000">
                                          <p:val>
                                            <p:strVal val="#ppt_x"/>
                                          </p:val>
                                        </p:tav>
                                      </p:tavLst>
                                    </p:anim>
                                    <p:anim calcmode="lin" valueType="num">
                                      <p:cBhvr additive="base">
                                        <p:cTn id="12" dur="500" fill="hold"/>
                                        <p:tgtEl>
                                          <p:spTgt spid="231429"/>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231430"/>
                                        </p:tgtEl>
                                        <p:attrNameLst>
                                          <p:attrName>style.visibility</p:attrName>
                                        </p:attrNameLst>
                                      </p:cBhvr>
                                      <p:to>
                                        <p:strVal val="visible"/>
                                      </p:to>
                                    </p:set>
                                    <p:anim calcmode="lin" valueType="num">
                                      <p:cBhvr additive="base">
                                        <p:cTn id="15" dur="500" fill="hold"/>
                                        <p:tgtEl>
                                          <p:spTgt spid="231430"/>
                                        </p:tgtEl>
                                        <p:attrNameLst>
                                          <p:attrName>ppt_x</p:attrName>
                                        </p:attrNameLst>
                                      </p:cBhvr>
                                      <p:tavLst>
                                        <p:tav tm="0">
                                          <p:val>
                                            <p:strVal val="#ppt_x"/>
                                          </p:val>
                                        </p:tav>
                                        <p:tav tm="100000">
                                          <p:val>
                                            <p:strVal val="#ppt_x"/>
                                          </p:val>
                                        </p:tav>
                                      </p:tavLst>
                                    </p:anim>
                                    <p:anim calcmode="lin" valueType="num">
                                      <p:cBhvr additive="base">
                                        <p:cTn id="16" dur="500" fill="hold"/>
                                        <p:tgtEl>
                                          <p:spTgt spid="231430"/>
                                        </p:tgtEl>
                                        <p:attrNameLst>
                                          <p:attrName>ppt_y</p:attrName>
                                        </p:attrNameLst>
                                      </p:cBhvr>
                                      <p:tavLst>
                                        <p:tav tm="0">
                                          <p:val>
                                            <p:strVal val="0-#ppt_h/2"/>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31431"/>
                                        </p:tgtEl>
                                        <p:attrNameLst>
                                          <p:attrName>style.visibility</p:attrName>
                                        </p:attrNameLst>
                                      </p:cBhvr>
                                      <p:to>
                                        <p:strVal val="visible"/>
                                      </p:to>
                                    </p:set>
                                    <p:anim calcmode="lin" valueType="num">
                                      <p:cBhvr additive="base">
                                        <p:cTn id="19" dur="500" fill="hold"/>
                                        <p:tgtEl>
                                          <p:spTgt spid="231431"/>
                                        </p:tgtEl>
                                        <p:attrNameLst>
                                          <p:attrName>ppt_x</p:attrName>
                                        </p:attrNameLst>
                                      </p:cBhvr>
                                      <p:tavLst>
                                        <p:tav tm="0">
                                          <p:val>
                                            <p:strVal val="0-#ppt_w/2"/>
                                          </p:val>
                                        </p:tav>
                                        <p:tav tm="100000">
                                          <p:val>
                                            <p:strVal val="#ppt_x"/>
                                          </p:val>
                                        </p:tav>
                                      </p:tavLst>
                                    </p:anim>
                                    <p:anim calcmode="lin" valueType="num">
                                      <p:cBhvr additive="base">
                                        <p:cTn id="20" dur="500" fill="hold"/>
                                        <p:tgtEl>
                                          <p:spTgt spid="231431"/>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231432"/>
                                        </p:tgtEl>
                                        <p:attrNameLst>
                                          <p:attrName>style.visibility</p:attrName>
                                        </p:attrNameLst>
                                      </p:cBhvr>
                                      <p:to>
                                        <p:strVal val="visible"/>
                                      </p:to>
                                    </p:set>
                                    <p:anim calcmode="lin" valueType="num">
                                      <p:cBhvr additive="base">
                                        <p:cTn id="23" dur="500" fill="hold"/>
                                        <p:tgtEl>
                                          <p:spTgt spid="231432"/>
                                        </p:tgtEl>
                                        <p:attrNameLst>
                                          <p:attrName>ppt_x</p:attrName>
                                        </p:attrNameLst>
                                      </p:cBhvr>
                                      <p:tavLst>
                                        <p:tav tm="0">
                                          <p:val>
                                            <p:strVal val="1+#ppt_w/2"/>
                                          </p:val>
                                        </p:tav>
                                        <p:tav tm="100000">
                                          <p:val>
                                            <p:strVal val="#ppt_x"/>
                                          </p:val>
                                        </p:tav>
                                      </p:tavLst>
                                    </p:anim>
                                    <p:anim calcmode="lin" valueType="num">
                                      <p:cBhvr additive="base">
                                        <p:cTn id="24" dur="500" fill="hold"/>
                                        <p:tgtEl>
                                          <p:spTgt spid="231432"/>
                                        </p:tgtEl>
                                        <p:attrNameLst>
                                          <p:attrName>ppt_y</p:attrName>
                                        </p:attrNameLst>
                                      </p:cBhvr>
                                      <p:tavLst>
                                        <p:tav tm="0">
                                          <p:val>
                                            <p:strVal val="#ppt_y"/>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31433"/>
                                        </p:tgtEl>
                                        <p:attrNameLst>
                                          <p:attrName>style.visibility</p:attrName>
                                        </p:attrNameLst>
                                      </p:cBhvr>
                                      <p:to>
                                        <p:strVal val="visible"/>
                                      </p:to>
                                    </p:set>
                                    <p:anim calcmode="lin" valueType="num">
                                      <p:cBhvr additive="base">
                                        <p:cTn id="27" dur="500" fill="hold"/>
                                        <p:tgtEl>
                                          <p:spTgt spid="231433"/>
                                        </p:tgtEl>
                                        <p:attrNameLst>
                                          <p:attrName>ppt_x</p:attrName>
                                        </p:attrNameLst>
                                      </p:cBhvr>
                                      <p:tavLst>
                                        <p:tav tm="0">
                                          <p:val>
                                            <p:strVal val="#ppt_x"/>
                                          </p:val>
                                        </p:tav>
                                        <p:tav tm="100000">
                                          <p:val>
                                            <p:strVal val="#ppt_x"/>
                                          </p:val>
                                        </p:tav>
                                      </p:tavLst>
                                    </p:anim>
                                    <p:anim calcmode="lin" valueType="num">
                                      <p:cBhvr additive="base">
                                        <p:cTn id="28" dur="500" fill="hold"/>
                                        <p:tgtEl>
                                          <p:spTgt spid="231433"/>
                                        </p:tgtEl>
                                        <p:attrNameLst>
                                          <p:attrName>ppt_y</p:attrName>
                                        </p:attrNameLst>
                                      </p:cBhvr>
                                      <p:tavLst>
                                        <p:tav tm="0">
                                          <p:val>
                                            <p:strVal val="1+#ppt_h/2"/>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231434"/>
                                        </p:tgtEl>
                                        <p:attrNameLst>
                                          <p:attrName>style.visibility</p:attrName>
                                        </p:attrNameLst>
                                      </p:cBhvr>
                                      <p:to>
                                        <p:strVal val="visible"/>
                                      </p:to>
                                    </p:set>
                                    <p:anim calcmode="lin" valueType="num">
                                      <p:cBhvr additive="base">
                                        <p:cTn id="31" dur="500" fill="hold"/>
                                        <p:tgtEl>
                                          <p:spTgt spid="231434"/>
                                        </p:tgtEl>
                                        <p:attrNameLst>
                                          <p:attrName>ppt_x</p:attrName>
                                        </p:attrNameLst>
                                      </p:cBhvr>
                                      <p:tavLst>
                                        <p:tav tm="0">
                                          <p:val>
                                            <p:strVal val="1+#ppt_w/2"/>
                                          </p:val>
                                        </p:tav>
                                        <p:tav tm="100000">
                                          <p:val>
                                            <p:strVal val="#ppt_x"/>
                                          </p:val>
                                        </p:tav>
                                      </p:tavLst>
                                    </p:anim>
                                    <p:anim calcmode="lin" valueType="num">
                                      <p:cBhvr additive="base">
                                        <p:cTn id="32" dur="500" fill="hold"/>
                                        <p:tgtEl>
                                          <p:spTgt spid="231434"/>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231435"/>
                                        </p:tgtEl>
                                        <p:attrNameLst>
                                          <p:attrName>style.visibility</p:attrName>
                                        </p:attrNameLst>
                                      </p:cBhvr>
                                      <p:to>
                                        <p:strVal val="visible"/>
                                      </p:to>
                                    </p:set>
                                    <p:anim calcmode="lin" valueType="num">
                                      <p:cBhvr additive="base">
                                        <p:cTn id="35" dur="500" fill="hold"/>
                                        <p:tgtEl>
                                          <p:spTgt spid="231435"/>
                                        </p:tgtEl>
                                        <p:attrNameLst>
                                          <p:attrName>ppt_x</p:attrName>
                                        </p:attrNameLst>
                                      </p:cBhvr>
                                      <p:tavLst>
                                        <p:tav tm="0">
                                          <p:val>
                                            <p:strVal val="0-#ppt_w/2"/>
                                          </p:val>
                                        </p:tav>
                                        <p:tav tm="100000">
                                          <p:val>
                                            <p:strVal val="#ppt_x"/>
                                          </p:val>
                                        </p:tav>
                                      </p:tavLst>
                                    </p:anim>
                                    <p:anim calcmode="lin" valueType="num">
                                      <p:cBhvr additive="base">
                                        <p:cTn id="36" dur="500" fill="hold"/>
                                        <p:tgtEl>
                                          <p:spTgt spid="231435"/>
                                        </p:tgtEl>
                                        <p:attrNameLst>
                                          <p:attrName>ppt_y</p:attrName>
                                        </p:attrNameLst>
                                      </p:cBhvr>
                                      <p:tavLst>
                                        <p:tav tm="0">
                                          <p:val>
                                            <p:strVal val="#ppt_y"/>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31436"/>
                                        </p:tgtEl>
                                        <p:attrNameLst>
                                          <p:attrName>style.visibility</p:attrName>
                                        </p:attrNameLst>
                                      </p:cBhvr>
                                      <p:to>
                                        <p:strVal val="visible"/>
                                      </p:to>
                                    </p:set>
                                    <p:anim calcmode="lin" valueType="num">
                                      <p:cBhvr additive="base">
                                        <p:cTn id="39" dur="500" fill="hold"/>
                                        <p:tgtEl>
                                          <p:spTgt spid="231436"/>
                                        </p:tgtEl>
                                        <p:attrNameLst>
                                          <p:attrName>ppt_x</p:attrName>
                                        </p:attrNameLst>
                                      </p:cBhvr>
                                      <p:tavLst>
                                        <p:tav tm="0">
                                          <p:val>
                                            <p:strVal val="#ppt_x"/>
                                          </p:val>
                                        </p:tav>
                                        <p:tav tm="100000">
                                          <p:val>
                                            <p:strVal val="#ppt_x"/>
                                          </p:val>
                                        </p:tav>
                                      </p:tavLst>
                                    </p:anim>
                                    <p:anim calcmode="lin" valueType="num">
                                      <p:cBhvr additive="base">
                                        <p:cTn id="40" dur="500" fill="hold"/>
                                        <p:tgtEl>
                                          <p:spTgt spid="231436"/>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31437"/>
                                        </p:tgtEl>
                                        <p:attrNameLst>
                                          <p:attrName>style.visibility</p:attrName>
                                        </p:attrNameLst>
                                      </p:cBhvr>
                                      <p:to>
                                        <p:strVal val="visible"/>
                                      </p:to>
                                    </p:set>
                                    <p:anim calcmode="lin" valueType="num">
                                      <p:cBhvr additive="base">
                                        <p:cTn id="43" dur="500" fill="hold"/>
                                        <p:tgtEl>
                                          <p:spTgt spid="231437"/>
                                        </p:tgtEl>
                                        <p:attrNameLst>
                                          <p:attrName>ppt_x</p:attrName>
                                        </p:attrNameLst>
                                      </p:cBhvr>
                                      <p:tavLst>
                                        <p:tav tm="0">
                                          <p:val>
                                            <p:strVal val="#ppt_x"/>
                                          </p:val>
                                        </p:tav>
                                        <p:tav tm="100000">
                                          <p:val>
                                            <p:strVal val="#ppt_x"/>
                                          </p:val>
                                        </p:tav>
                                      </p:tavLst>
                                    </p:anim>
                                    <p:anim calcmode="lin" valueType="num">
                                      <p:cBhvr additive="base">
                                        <p:cTn id="44" dur="500" fill="hold"/>
                                        <p:tgtEl>
                                          <p:spTgt spid="2314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标题 204801"/>
          <p:cNvSpPr>
            <a:spLocks noGrp="1"/>
          </p:cNvSpPr>
          <p:nvPr>
            <p:ph type="title"/>
          </p:nvPr>
        </p:nvSpPr>
        <p:spPr>
          <a:xfrm>
            <a:off x="468313" y="260350"/>
            <a:ext cx="8229600" cy="1139825"/>
          </a:xfrm>
          <a:ln/>
        </p:spPr>
        <p:txBody>
          <a:bodyPr anchor="b"/>
          <a:p>
            <a:r>
              <a:rPr lang="en-US" altLang="zh-CN" sz="4000"/>
              <a:t>1.3 </a:t>
            </a:r>
            <a:r>
              <a:rPr lang="en-US" altLang="zh-CN" sz="4000"/>
              <a:t>Relationship between HCI &amp; SE</a:t>
            </a:r>
            <a:endParaRPr lang="en-US" altLang="zh-CN" sz="4000"/>
          </a:p>
        </p:txBody>
      </p:sp>
      <p:pic>
        <p:nvPicPr>
          <p:cNvPr id="49154" name="图片 204802" descr="gif024"/>
          <p:cNvPicPr>
            <a:picLocks noChangeAspect="1"/>
          </p:cNvPicPr>
          <p:nvPr/>
        </p:nvPicPr>
        <p:blipFill>
          <a:blip r:embed="rId1"/>
          <a:stretch>
            <a:fillRect/>
          </a:stretch>
        </p:blipFill>
        <p:spPr>
          <a:xfrm>
            <a:off x="3851275" y="2349500"/>
            <a:ext cx="1541463" cy="3754438"/>
          </a:xfrm>
          <a:prstGeom prst="rect">
            <a:avLst/>
          </a:prstGeom>
          <a:noFill/>
          <a:ln w="9525">
            <a:noFill/>
          </a:ln>
        </p:spPr>
      </p:pic>
      <p:sp>
        <p:nvSpPr>
          <p:cNvPr id="49155" name="灯片编号占位符 1"/>
          <p:cNvSpPr/>
          <p:nvPr>
            <p:ph type="sldNum" sz="quarter" idx="12"/>
          </p:nvPr>
        </p:nvSpPr>
        <p:spPr>
          <a:ln/>
        </p:spPr>
        <p:txBody>
          <a:bodyPr anchor="t"/>
          <a:lstStyle>
            <a:lvl1pPr marL="0" lvl="0" indent="0" algn="l" defTabSz="914400" rtl="0" eaLnBrk="1" fontAlgn="base" latinLnBrk="0" hangingPunct="1">
              <a:lnSpc>
                <a:spcPct val="100000"/>
              </a:lnSpc>
              <a:spcBef>
                <a:spcPct val="0"/>
              </a:spcBef>
              <a:spcAft>
                <a:spcPct val="0"/>
              </a:spcAft>
              <a:buFontTx/>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indent="0" algn="r"/>
            <a:fld id="{9A0DB2DC-4C9A-4742-B13C-FB6460FD3503}" type="slidenum">
              <a:rPr lang="zh-CN" altLang="en-US" sz="1000" dirty="0"/>
            </a:fld>
            <a:endParaRPr lang="zh-CN" altLang="en-US" sz="1000" dirty="0">
              <a:latin typeface="Arial" panose="020B060402020202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标题 251905"/>
          <p:cNvSpPr>
            <a:spLocks noGrp="1"/>
          </p:cNvSpPr>
          <p:nvPr>
            <p:ph type="title"/>
          </p:nvPr>
        </p:nvSpPr>
        <p:spPr>
          <a:ln/>
        </p:spPr>
        <p:txBody>
          <a:bodyPr anchor="b"/>
          <a:p>
            <a:r>
              <a:rPr lang="en-US" altLang="zh-CN"/>
              <a:t>The Two System Perspectives</a:t>
            </a:r>
            <a:endParaRPr lang="en-US" altLang="zh-CN"/>
          </a:p>
        </p:txBody>
      </p:sp>
      <p:sp>
        <p:nvSpPr>
          <p:cNvPr id="51202" name="文本占位符 251906"/>
          <p:cNvSpPr>
            <a:spLocks noGrp="1"/>
          </p:cNvSpPr>
          <p:nvPr>
            <p:ph idx="1"/>
          </p:nvPr>
        </p:nvSpPr>
        <p:spPr>
          <a:ln/>
        </p:spPr>
        <p:txBody>
          <a:bodyPr anchor="t"/>
          <a:p>
            <a:r>
              <a:rPr lang="en-US" altLang="zh-CN"/>
              <a:t>System1:SE</a:t>
            </a:r>
            <a:endParaRPr lang="en-US" altLang="zh-CN"/>
          </a:p>
          <a:p>
            <a:r>
              <a:rPr lang="en-US" altLang="zh-CN"/>
              <a:t>System2:HCI-UCD</a:t>
            </a:r>
            <a:endParaRPr lang="en-US" altLang="zh-CN"/>
          </a:p>
        </p:txBody>
      </p:sp>
      <p:pic>
        <p:nvPicPr>
          <p:cNvPr id="51203" name="图片 251907"/>
          <p:cNvPicPr>
            <a:picLocks noChangeAspect="1"/>
          </p:cNvPicPr>
          <p:nvPr/>
        </p:nvPicPr>
        <p:blipFill>
          <a:blip r:embed="rId1"/>
          <a:stretch>
            <a:fillRect/>
          </a:stretch>
        </p:blipFill>
        <p:spPr>
          <a:xfrm>
            <a:off x="1187450" y="2997200"/>
            <a:ext cx="6761163" cy="3567113"/>
          </a:xfrm>
          <a:prstGeom prst="rect">
            <a:avLst/>
          </a:prstGeom>
          <a:noFill/>
          <a:ln w="9525">
            <a:noFill/>
          </a:ln>
        </p:spPr>
      </p:pic>
      <p:sp>
        <p:nvSpPr>
          <p:cNvPr id="51204" name="灯片编号占位符 1"/>
          <p:cNvSpPr/>
          <p:nvPr>
            <p:ph type="sldNum" sz="quarter" idx="12"/>
          </p:nvPr>
        </p:nvSpPr>
        <p:spPr>
          <a:ln/>
        </p:spPr>
        <p:txBody>
          <a:bodyPr anchor="t"/>
          <a:lstStyle>
            <a:lvl1pPr marL="0" lvl="0" indent="0" algn="l" defTabSz="914400" rtl="0" eaLnBrk="1" fontAlgn="base" latinLnBrk="0" hangingPunct="1">
              <a:lnSpc>
                <a:spcPct val="100000"/>
              </a:lnSpc>
              <a:spcBef>
                <a:spcPct val="0"/>
              </a:spcBef>
              <a:spcAft>
                <a:spcPct val="0"/>
              </a:spcAft>
              <a:buFontTx/>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indent="0" algn="r"/>
            <a:fld id="{9A0DB2DC-4C9A-4742-B13C-FB6460FD3503}" type="slidenum">
              <a:rPr lang="zh-CN" altLang="en-US" sz="1000" dirty="0"/>
            </a:fld>
            <a:endParaRPr lang="zh-CN" altLang="en-US" sz="1000" dirty="0">
              <a:latin typeface="Arial" panose="020B060402020202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标题 206849"/>
          <p:cNvSpPr>
            <a:spLocks noGrp="1"/>
          </p:cNvSpPr>
          <p:nvPr>
            <p:ph type="title"/>
          </p:nvPr>
        </p:nvSpPr>
        <p:spPr>
          <a:xfrm>
            <a:off x="468313" y="260350"/>
            <a:ext cx="8229600" cy="1139825"/>
          </a:xfrm>
          <a:ln/>
        </p:spPr>
        <p:txBody>
          <a:bodyPr anchor="b"/>
          <a:p>
            <a:r>
              <a:rPr lang="en-US" altLang="zh-CN" sz="4000"/>
              <a:t>1.4 Usability and User Experience </a:t>
            </a:r>
            <a:endParaRPr lang="en-US" altLang="zh-CN" sz="4000"/>
          </a:p>
        </p:txBody>
      </p:sp>
      <p:pic>
        <p:nvPicPr>
          <p:cNvPr id="52226" name="图片 206850" descr="gif024"/>
          <p:cNvPicPr>
            <a:picLocks noChangeAspect="1"/>
          </p:cNvPicPr>
          <p:nvPr/>
        </p:nvPicPr>
        <p:blipFill>
          <a:blip r:embed="rId1"/>
          <a:stretch>
            <a:fillRect/>
          </a:stretch>
        </p:blipFill>
        <p:spPr>
          <a:xfrm>
            <a:off x="3851275" y="2349500"/>
            <a:ext cx="1541463" cy="3754438"/>
          </a:xfrm>
          <a:prstGeom prst="rect">
            <a:avLst/>
          </a:prstGeom>
          <a:noFill/>
          <a:ln w="9525">
            <a:noFill/>
          </a:ln>
        </p:spPr>
      </p:pic>
      <p:sp>
        <p:nvSpPr>
          <p:cNvPr id="52227" name="灯片编号占位符 1"/>
          <p:cNvSpPr/>
          <p:nvPr>
            <p:ph type="sldNum" sz="quarter" idx="12"/>
          </p:nvPr>
        </p:nvSpPr>
        <p:spPr>
          <a:ln/>
        </p:spPr>
        <p:txBody>
          <a:bodyPr anchor="t"/>
          <a:lstStyle>
            <a:lvl1pPr marL="0" lvl="0" indent="0" algn="l" defTabSz="914400" rtl="0" eaLnBrk="1" fontAlgn="base" latinLnBrk="0" hangingPunct="1">
              <a:lnSpc>
                <a:spcPct val="100000"/>
              </a:lnSpc>
              <a:spcBef>
                <a:spcPct val="0"/>
              </a:spcBef>
              <a:spcAft>
                <a:spcPct val="0"/>
              </a:spcAft>
              <a:buFontTx/>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indent="0" algn="r"/>
            <a:fld id="{9A0DB2DC-4C9A-4742-B13C-FB6460FD3503}" type="slidenum">
              <a:rPr lang="zh-CN" altLang="en-US" sz="1000" dirty="0"/>
            </a:fld>
            <a:endParaRPr lang="zh-CN" altLang="en-US" sz="1000" dirty="0">
              <a:latin typeface="Arial" panose="020B0604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3" name="标题 232449"/>
          <p:cNvSpPr>
            <a:spLocks noGrp="1"/>
          </p:cNvSpPr>
          <p:nvPr>
            <p:ph type="title"/>
          </p:nvPr>
        </p:nvSpPr>
        <p:spPr>
          <a:ln/>
        </p:spPr>
        <p:txBody>
          <a:bodyPr anchor="b"/>
          <a:p>
            <a:r>
              <a:rPr lang="en-US" altLang="zh-CN"/>
              <a:t>Usability Defined</a:t>
            </a:r>
            <a:endParaRPr lang="en-US" altLang="zh-CN"/>
          </a:p>
        </p:txBody>
      </p:sp>
      <p:sp>
        <p:nvSpPr>
          <p:cNvPr id="232451" name="内容占位符 232450"/>
          <p:cNvSpPr>
            <a:spLocks noGrp="1"/>
          </p:cNvSpPr>
          <p:nvPr>
            <p:ph idx="1"/>
          </p:nvPr>
        </p:nvSpPr>
        <p:spPr>
          <a:ln/>
        </p:spPr>
        <p:txBody>
          <a:bodyPr anchor="t"/>
          <a:p>
            <a:pPr>
              <a:lnSpc>
                <a:spcPct val="90000"/>
              </a:lnSpc>
            </a:pPr>
            <a:r>
              <a:rPr lang="en-US" altLang="zh-CN" sz="2800"/>
              <a:t>Usability: how well users can use the system’s functionality</a:t>
            </a:r>
            <a:endParaRPr lang="en-US" altLang="zh-CN" sz="2800"/>
          </a:p>
          <a:p>
            <a:pPr>
              <a:lnSpc>
                <a:spcPct val="90000"/>
              </a:lnSpc>
            </a:pPr>
            <a:r>
              <a:rPr lang="en-US" altLang="zh-CN" sz="2800"/>
              <a:t>Dimensions of usability</a:t>
            </a:r>
            <a:endParaRPr lang="en-US" altLang="zh-CN" sz="2800"/>
          </a:p>
          <a:p>
            <a:pPr lvl="1">
              <a:lnSpc>
                <a:spcPct val="90000"/>
              </a:lnSpc>
            </a:pPr>
            <a:r>
              <a:rPr lang="en-US" altLang="zh-CN" sz="2400" err="1"/>
              <a:t>Learnability</a:t>
            </a:r>
            <a:r>
              <a:rPr lang="en-US" altLang="zh-CN" sz="2400"/>
              <a:t>: is it easy to learn?</a:t>
            </a:r>
            <a:endParaRPr lang="en-US" altLang="zh-CN" sz="2400"/>
          </a:p>
          <a:p>
            <a:pPr lvl="1">
              <a:lnSpc>
                <a:spcPct val="90000"/>
              </a:lnSpc>
            </a:pPr>
            <a:r>
              <a:rPr lang="en-US" altLang="zh-CN" sz="2400"/>
              <a:t>Efficiency: once learned, is it fast to use?</a:t>
            </a:r>
            <a:endParaRPr lang="en-US" altLang="zh-CN" sz="2400"/>
          </a:p>
          <a:p>
            <a:pPr lvl="1">
              <a:lnSpc>
                <a:spcPct val="90000"/>
              </a:lnSpc>
            </a:pPr>
            <a:r>
              <a:rPr lang="en-US" altLang="zh-CN" sz="2400" err="1"/>
              <a:t>Memorability</a:t>
            </a:r>
            <a:r>
              <a:rPr lang="en-US" altLang="zh-CN" sz="2400"/>
              <a:t>: is it easy to remember what you learned?</a:t>
            </a:r>
            <a:endParaRPr lang="en-US" altLang="zh-CN" sz="2400"/>
          </a:p>
          <a:p>
            <a:pPr lvl="1">
              <a:lnSpc>
                <a:spcPct val="90000"/>
              </a:lnSpc>
            </a:pPr>
            <a:r>
              <a:rPr lang="en-US" altLang="zh-CN" sz="2400"/>
              <a:t>Errors: are errors few and recoverable?</a:t>
            </a:r>
            <a:endParaRPr lang="en-US" altLang="zh-CN" sz="2400"/>
          </a:p>
          <a:p>
            <a:pPr lvl="1">
              <a:lnSpc>
                <a:spcPct val="90000"/>
              </a:lnSpc>
            </a:pPr>
            <a:r>
              <a:rPr lang="en-US" altLang="zh-CN" sz="2400"/>
              <a:t>Satisfaction: is it enjoyable to use? </a:t>
            </a:r>
            <a:endParaRPr lang="en-US" altLang="zh-CN" sz="2400"/>
          </a:p>
        </p:txBody>
      </p:sp>
      <p:sp>
        <p:nvSpPr>
          <p:cNvPr id="54275" name="灯片编号占位符 1"/>
          <p:cNvSpPr/>
          <p:nvPr>
            <p:ph type="sldNum" sz="quarter" idx="12"/>
          </p:nvPr>
        </p:nvSpPr>
        <p:spPr>
          <a:ln/>
        </p:spPr>
        <p:txBody>
          <a:bodyPr anchor="t"/>
          <a:lstStyle>
            <a:lvl1pPr marL="0" lvl="0" indent="0" algn="l" defTabSz="914400" rtl="0" eaLnBrk="1" fontAlgn="base" latinLnBrk="0" hangingPunct="1">
              <a:lnSpc>
                <a:spcPct val="100000"/>
              </a:lnSpc>
              <a:spcBef>
                <a:spcPct val="0"/>
              </a:spcBef>
              <a:spcAft>
                <a:spcPct val="0"/>
              </a:spcAft>
              <a:buFontTx/>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indent="0" algn="r"/>
            <a:fld id="{9A0DB2DC-4C9A-4742-B13C-FB6460FD3503}" type="slidenum">
              <a:rPr lang="zh-CN" altLang="en-US" sz="1000" dirty="0"/>
            </a:fld>
            <a:endParaRPr lang="zh-CN" altLang="en-US" sz="1000"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32451">
                                            <p:txEl>
                                              <p:charRg st="0" end="61"/>
                                            </p:txEl>
                                          </p:spTgt>
                                        </p:tgtEl>
                                        <p:attrNameLst>
                                          <p:attrName>style.visibility</p:attrName>
                                        </p:attrNameLst>
                                      </p:cBhvr>
                                      <p:to>
                                        <p:strVal val="visible"/>
                                      </p:to>
                                    </p:set>
                                    <p:animEffect transition="in" filter="checkerboard(across)">
                                      <p:cBhvr>
                                        <p:cTn id="7" dur="500"/>
                                        <p:tgtEl>
                                          <p:spTgt spid="232451">
                                            <p:txEl>
                                              <p:charRg st="0" end="6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32451">
                                            <p:txEl>
                                              <p:charRg st="61" end="85"/>
                                            </p:txEl>
                                          </p:spTgt>
                                        </p:tgtEl>
                                        <p:attrNameLst>
                                          <p:attrName>style.visibility</p:attrName>
                                        </p:attrNameLst>
                                      </p:cBhvr>
                                      <p:to>
                                        <p:strVal val="visible"/>
                                      </p:to>
                                    </p:set>
                                    <p:animEffect transition="in" filter="checkerboard(across)">
                                      <p:cBhvr>
                                        <p:cTn id="12" dur="500"/>
                                        <p:tgtEl>
                                          <p:spTgt spid="232451">
                                            <p:txEl>
                                              <p:charRg st="61" end="8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32451">
                                            <p:txEl>
                                              <p:charRg st="85" end="120"/>
                                            </p:txEl>
                                          </p:spTgt>
                                        </p:tgtEl>
                                        <p:attrNameLst>
                                          <p:attrName>style.visibility</p:attrName>
                                        </p:attrNameLst>
                                      </p:cBhvr>
                                      <p:to>
                                        <p:strVal val="visible"/>
                                      </p:to>
                                    </p:set>
                                    <p:animEffect transition="in" filter="checkerboard(across)">
                                      <p:cBhvr>
                                        <p:cTn id="17" dur="500"/>
                                        <p:tgtEl>
                                          <p:spTgt spid="232451">
                                            <p:txEl>
                                              <p:charRg st="85" end="12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232451">
                                            <p:txEl>
                                              <p:charRg st="120" end="165"/>
                                            </p:txEl>
                                          </p:spTgt>
                                        </p:tgtEl>
                                        <p:attrNameLst>
                                          <p:attrName>style.visibility</p:attrName>
                                        </p:attrNameLst>
                                      </p:cBhvr>
                                      <p:to>
                                        <p:strVal val="visible"/>
                                      </p:to>
                                    </p:set>
                                    <p:animEffect transition="in" filter="checkerboard(across)">
                                      <p:cBhvr>
                                        <p:cTn id="22" dur="500"/>
                                        <p:tgtEl>
                                          <p:spTgt spid="232451">
                                            <p:txEl>
                                              <p:charRg st="120" end="16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232451">
                                            <p:txEl>
                                              <p:charRg st="165" end="220"/>
                                            </p:txEl>
                                          </p:spTgt>
                                        </p:tgtEl>
                                        <p:attrNameLst>
                                          <p:attrName>style.visibility</p:attrName>
                                        </p:attrNameLst>
                                      </p:cBhvr>
                                      <p:to>
                                        <p:strVal val="visible"/>
                                      </p:to>
                                    </p:set>
                                    <p:animEffect transition="in" filter="checkerboard(across)">
                                      <p:cBhvr>
                                        <p:cTn id="27" dur="500"/>
                                        <p:tgtEl>
                                          <p:spTgt spid="232451">
                                            <p:txEl>
                                              <p:charRg st="165" end="22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232451">
                                            <p:txEl>
                                              <p:charRg st="220" end="260"/>
                                            </p:txEl>
                                          </p:spTgt>
                                        </p:tgtEl>
                                        <p:attrNameLst>
                                          <p:attrName>style.visibility</p:attrName>
                                        </p:attrNameLst>
                                      </p:cBhvr>
                                      <p:to>
                                        <p:strVal val="visible"/>
                                      </p:to>
                                    </p:set>
                                    <p:animEffect transition="in" filter="checkerboard(across)">
                                      <p:cBhvr>
                                        <p:cTn id="32" dur="500"/>
                                        <p:tgtEl>
                                          <p:spTgt spid="232451">
                                            <p:txEl>
                                              <p:charRg st="220" end="26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232451">
                                            <p:txEl>
                                              <p:charRg st="260" end="299"/>
                                            </p:txEl>
                                          </p:spTgt>
                                        </p:tgtEl>
                                        <p:attrNameLst>
                                          <p:attrName>style.visibility</p:attrName>
                                        </p:attrNameLst>
                                      </p:cBhvr>
                                      <p:to>
                                        <p:strVal val="visible"/>
                                      </p:to>
                                    </p:set>
                                    <p:animEffect transition="in" filter="checkerboard(across)">
                                      <p:cBhvr>
                                        <p:cTn id="37" dur="500"/>
                                        <p:tgtEl>
                                          <p:spTgt spid="232451">
                                            <p:txEl>
                                              <p:charRg st="260" end="29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标题 234497"/>
          <p:cNvSpPr>
            <a:spLocks noGrp="1"/>
          </p:cNvSpPr>
          <p:nvPr>
            <p:ph type="title"/>
          </p:nvPr>
        </p:nvSpPr>
        <p:spPr>
          <a:ln/>
        </p:spPr>
        <p:txBody>
          <a:bodyPr anchor="b"/>
          <a:p>
            <a:r>
              <a:rPr lang="en-US" altLang="zh-CN" sz="4000"/>
              <a:t>Usability Dimensions Vary in Importance</a:t>
            </a:r>
            <a:endParaRPr lang="en-US" altLang="zh-CN" sz="4000"/>
          </a:p>
        </p:txBody>
      </p:sp>
      <p:sp>
        <p:nvSpPr>
          <p:cNvPr id="234499" name="内容占位符 234498"/>
          <p:cNvSpPr>
            <a:spLocks noGrp="1"/>
          </p:cNvSpPr>
          <p:nvPr>
            <p:ph idx="1"/>
          </p:nvPr>
        </p:nvSpPr>
        <p:spPr>
          <a:ln/>
        </p:spPr>
        <p:txBody>
          <a:bodyPr anchor="t"/>
          <a:p>
            <a:r>
              <a:rPr lang="en-US" altLang="zh-CN" sz="2800"/>
              <a:t>Depends on the user</a:t>
            </a:r>
            <a:endParaRPr lang="en-US" altLang="zh-CN" sz="2800"/>
          </a:p>
          <a:p>
            <a:pPr lvl="1"/>
            <a:r>
              <a:rPr lang="en-US" altLang="zh-CN" sz="2400" err="1"/>
              <a:t>Novice users need learnability</a:t>
            </a:r>
            <a:endParaRPr lang="en-US" altLang="zh-CN" sz="2400"/>
          </a:p>
          <a:p>
            <a:pPr lvl="1"/>
            <a:r>
              <a:rPr lang="en-US" altLang="zh-CN" sz="2400" err="1"/>
              <a:t>Infrequent users need memorability</a:t>
            </a:r>
            <a:endParaRPr lang="en-US" altLang="zh-CN" sz="2400"/>
          </a:p>
          <a:p>
            <a:pPr lvl="1"/>
            <a:r>
              <a:rPr lang="en-US" altLang="zh-CN" sz="2400"/>
              <a:t>Experts need efficiency</a:t>
            </a:r>
            <a:endParaRPr lang="en-US" altLang="zh-CN" sz="2400"/>
          </a:p>
          <a:p>
            <a:r>
              <a:rPr lang="en-US" altLang="zh-CN" sz="2800"/>
              <a:t>But no user is uniformly novice or expert</a:t>
            </a:r>
            <a:endParaRPr lang="en-US" altLang="zh-CN" sz="2800"/>
          </a:p>
          <a:p>
            <a:pPr lvl="1"/>
            <a:r>
              <a:rPr lang="en-US" altLang="zh-CN" sz="2400"/>
              <a:t>Domain experience</a:t>
            </a:r>
            <a:endParaRPr lang="en-US" altLang="zh-CN" sz="2400"/>
          </a:p>
          <a:p>
            <a:pPr lvl="1"/>
            <a:r>
              <a:rPr lang="en-US" altLang="zh-CN" sz="2400"/>
              <a:t>Application experience</a:t>
            </a:r>
            <a:endParaRPr lang="en-US" altLang="zh-CN" sz="2400"/>
          </a:p>
          <a:p>
            <a:pPr lvl="1"/>
            <a:r>
              <a:rPr lang="en-US" altLang="zh-CN" sz="2400"/>
              <a:t>Feature experience</a:t>
            </a:r>
            <a:endParaRPr lang="en-US" altLang="zh-CN" sz="2400"/>
          </a:p>
        </p:txBody>
      </p:sp>
      <p:sp>
        <p:nvSpPr>
          <p:cNvPr id="56323" name="灯片编号占位符 1"/>
          <p:cNvSpPr/>
          <p:nvPr>
            <p:ph type="sldNum" sz="quarter" idx="12"/>
          </p:nvPr>
        </p:nvSpPr>
        <p:spPr>
          <a:ln/>
        </p:spPr>
        <p:txBody>
          <a:bodyPr anchor="t"/>
          <a:lstStyle>
            <a:lvl1pPr marL="0" lvl="0" indent="0" algn="l" defTabSz="914400" rtl="0" eaLnBrk="1" fontAlgn="base" latinLnBrk="0" hangingPunct="1">
              <a:lnSpc>
                <a:spcPct val="100000"/>
              </a:lnSpc>
              <a:spcBef>
                <a:spcPct val="0"/>
              </a:spcBef>
              <a:spcAft>
                <a:spcPct val="0"/>
              </a:spcAft>
              <a:buFontTx/>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indent="0" algn="r"/>
            <a:fld id="{9A0DB2DC-4C9A-4742-B13C-FB6460FD3503}" type="slidenum">
              <a:rPr lang="zh-CN" altLang="en-US" sz="1000" dirty="0"/>
            </a:fld>
            <a:endParaRPr lang="zh-CN" altLang="en-US" sz="1000"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34499">
                                            <p:txEl>
                                              <p:charRg st="0" end="20"/>
                                            </p:txEl>
                                          </p:spTgt>
                                        </p:tgtEl>
                                        <p:attrNameLst>
                                          <p:attrName>style.visibility</p:attrName>
                                        </p:attrNameLst>
                                      </p:cBhvr>
                                      <p:to>
                                        <p:strVal val="visible"/>
                                      </p:to>
                                    </p:set>
                                    <p:animEffect transition="in" filter="checkerboard(across)">
                                      <p:cBhvr>
                                        <p:cTn id="7" dur="500"/>
                                        <p:tgtEl>
                                          <p:spTgt spid="234499">
                                            <p:txEl>
                                              <p:charRg st="0" end="2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34499">
                                            <p:txEl>
                                              <p:charRg st="20" end="51"/>
                                            </p:txEl>
                                          </p:spTgt>
                                        </p:tgtEl>
                                        <p:attrNameLst>
                                          <p:attrName>style.visibility</p:attrName>
                                        </p:attrNameLst>
                                      </p:cBhvr>
                                      <p:to>
                                        <p:strVal val="visible"/>
                                      </p:to>
                                    </p:set>
                                    <p:animEffect transition="in" filter="checkerboard(across)">
                                      <p:cBhvr>
                                        <p:cTn id="12" dur="500"/>
                                        <p:tgtEl>
                                          <p:spTgt spid="234499">
                                            <p:txEl>
                                              <p:charRg st="20" end="5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34499">
                                            <p:txEl>
                                              <p:charRg st="51" end="86"/>
                                            </p:txEl>
                                          </p:spTgt>
                                        </p:tgtEl>
                                        <p:attrNameLst>
                                          <p:attrName>style.visibility</p:attrName>
                                        </p:attrNameLst>
                                      </p:cBhvr>
                                      <p:to>
                                        <p:strVal val="visible"/>
                                      </p:to>
                                    </p:set>
                                    <p:animEffect transition="in" filter="checkerboard(across)">
                                      <p:cBhvr>
                                        <p:cTn id="17" dur="500"/>
                                        <p:tgtEl>
                                          <p:spTgt spid="234499">
                                            <p:txEl>
                                              <p:charRg st="51" end="8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234499">
                                            <p:txEl>
                                              <p:charRg st="86" end="110"/>
                                            </p:txEl>
                                          </p:spTgt>
                                        </p:tgtEl>
                                        <p:attrNameLst>
                                          <p:attrName>style.visibility</p:attrName>
                                        </p:attrNameLst>
                                      </p:cBhvr>
                                      <p:to>
                                        <p:strVal val="visible"/>
                                      </p:to>
                                    </p:set>
                                    <p:animEffect transition="in" filter="checkerboard(across)">
                                      <p:cBhvr>
                                        <p:cTn id="22" dur="500"/>
                                        <p:tgtEl>
                                          <p:spTgt spid="234499">
                                            <p:txEl>
                                              <p:charRg st="86" end="11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234499">
                                            <p:txEl>
                                              <p:charRg st="110" end="152"/>
                                            </p:txEl>
                                          </p:spTgt>
                                        </p:tgtEl>
                                        <p:attrNameLst>
                                          <p:attrName>style.visibility</p:attrName>
                                        </p:attrNameLst>
                                      </p:cBhvr>
                                      <p:to>
                                        <p:strVal val="visible"/>
                                      </p:to>
                                    </p:set>
                                    <p:animEffect transition="in" filter="checkerboard(across)">
                                      <p:cBhvr>
                                        <p:cTn id="27" dur="500"/>
                                        <p:tgtEl>
                                          <p:spTgt spid="234499">
                                            <p:txEl>
                                              <p:charRg st="110" end="15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234499">
                                            <p:txEl>
                                              <p:charRg st="152" end="170"/>
                                            </p:txEl>
                                          </p:spTgt>
                                        </p:tgtEl>
                                        <p:attrNameLst>
                                          <p:attrName>style.visibility</p:attrName>
                                        </p:attrNameLst>
                                      </p:cBhvr>
                                      <p:to>
                                        <p:strVal val="visible"/>
                                      </p:to>
                                    </p:set>
                                    <p:animEffect transition="in" filter="checkerboard(across)">
                                      <p:cBhvr>
                                        <p:cTn id="32" dur="500"/>
                                        <p:tgtEl>
                                          <p:spTgt spid="234499">
                                            <p:txEl>
                                              <p:charRg st="152" end="17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234499">
                                            <p:txEl>
                                              <p:charRg st="170" end="193"/>
                                            </p:txEl>
                                          </p:spTgt>
                                        </p:tgtEl>
                                        <p:attrNameLst>
                                          <p:attrName>style.visibility</p:attrName>
                                        </p:attrNameLst>
                                      </p:cBhvr>
                                      <p:to>
                                        <p:strVal val="visible"/>
                                      </p:to>
                                    </p:set>
                                    <p:animEffect transition="in" filter="checkerboard(across)">
                                      <p:cBhvr>
                                        <p:cTn id="37" dur="500"/>
                                        <p:tgtEl>
                                          <p:spTgt spid="234499">
                                            <p:txEl>
                                              <p:charRg st="170" end="19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234499">
                                            <p:txEl>
                                              <p:charRg st="193" end="212"/>
                                            </p:txEl>
                                          </p:spTgt>
                                        </p:tgtEl>
                                        <p:attrNameLst>
                                          <p:attrName>style.visibility</p:attrName>
                                        </p:attrNameLst>
                                      </p:cBhvr>
                                      <p:to>
                                        <p:strVal val="visible"/>
                                      </p:to>
                                    </p:set>
                                    <p:animEffect transition="in" filter="checkerboard(across)">
                                      <p:cBhvr>
                                        <p:cTn id="42" dur="500"/>
                                        <p:tgtEl>
                                          <p:spTgt spid="234499">
                                            <p:txEl>
                                              <p:charRg st="193" end="2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标题 236545"/>
          <p:cNvSpPr>
            <a:spLocks noGrp="1"/>
          </p:cNvSpPr>
          <p:nvPr>
            <p:ph type="title"/>
          </p:nvPr>
        </p:nvSpPr>
        <p:spPr>
          <a:ln/>
        </p:spPr>
        <p:txBody>
          <a:bodyPr anchor="b"/>
          <a:p>
            <a:r>
              <a:rPr lang="en-US" altLang="zh-CN" sz="4000"/>
              <a:t>Usability Is Only One Attribute of a System</a:t>
            </a:r>
            <a:endParaRPr lang="en-US" altLang="zh-CN" sz="4000"/>
          </a:p>
        </p:txBody>
      </p:sp>
      <p:sp>
        <p:nvSpPr>
          <p:cNvPr id="58370" name="文本占位符 236546"/>
          <p:cNvSpPr>
            <a:spLocks noGrp="1"/>
          </p:cNvSpPr>
          <p:nvPr>
            <p:ph type="body" sz="half" idx="1"/>
          </p:nvPr>
        </p:nvSpPr>
        <p:spPr>
          <a:xfrm>
            <a:off x="628650" y="2057400"/>
            <a:ext cx="7981950" cy="4495800"/>
          </a:xfrm>
          <a:ln/>
        </p:spPr>
        <p:txBody>
          <a:bodyPr anchor="t"/>
          <a:p>
            <a:pPr>
              <a:buClr>
                <a:schemeClr val="bg2"/>
              </a:buClr>
              <a:buSzPct val="75000"/>
              <a:buFont typeface="Wingdings" panose="05000000000000000000" pitchFamily="2" charset="2"/>
            </a:pPr>
            <a:r>
              <a:rPr lang="en-US" altLang="zh-CN" sz="2800"/>
              <a:t>Software designers have a lot to worry about:</a:t>
            </a:r>
            <a:endParaRPr lang="en-US" altLang="zh-CN" sz="2800"/>
          </a:p>
          <a:p>
            <a:pPr>
              <a:buClr>
                <a:schemeClr val="bg2"/>
              </a:buClr>
              <a:buSzPct val="75000"/>
              <a:buFont typeface="Wingdings" panose="05000000000000000000" pitchFamily="2" charset="2"/>
            </a:pPr>
            <a:endParaRPr lang="en-US" altLang="zh-CN" sz="2800"/>
          </a:p>
          <a:p>
            <a:pPr>
              <a:buClr>
                <a:schemeClr val="bg2"/>
              </a:buClr>
              <a:buSzPct val="75000"/>
              <a:buFont typeface="Wingdings" panose="05000000000000000000" pitchFamily="2" charset="2"/>
            </a:pPr>
            <a:endParaRPr lang="en-US" altLang="zh-CN" sz="2800"/>
          </a:p>
          <a:p>
            <a:pPr>
              <a:buClr>
                <a:schemeClr val="bg2"/>
              </a:buClr>
              <a:buSzPct val="75000"/>
              <a:buFont typeface="Wingdings" panose="05000000000000000000" pitchFamily="2" charset="2"/>
            </a:pPr>
            <a:endParaRPr lang="en-US" altLang="zh-CN" sz="2800"/>
          </a:p>
          <a:p>
            <a:pPr>
              <a:buClr>
                <a:schemeClr val="bg2"/>
              </a:buClr>
              <a:buSzPct val="75000"/>
              <a:buFont typeface="Wingdings" panose="05000000000000000000" pitchFamily="2" charset="2"/>
            </a:pPr>
            <a:r>
              <a:rPr lang="en-US" altLang="zh-CN" sz="2800"/>
              <a:t>Many design decisions involve tradeoffs among different attributes</a:t>
            </a:r>
            <a:endParaRPr lang="en-US" altLang="zh-CN" sz="2800"/>
          </a:p>
          <a:p>
            <a:pPr>
              <a:buClr>
                <a:schemeClr val="bg2"/>
              </a:buClr>
              <a:buSzPct val="75000"/>
              <a:buFont typeface="Wingdings" panose="05000000000000000000" pitchFamily="2" charset="2"/>
            </a:pPr>
            <a:endParaRPr lang="en-US" altLang="zh-CN" sz="2800">
              <a:solidFill>
                <a:schemeClr val="folHlink"/>
              </a:solidFill>
            </a:endParaRPr>
          </a:p>
        </p:txBody>
      </p:sp>
      <p:sp>
        <p:nvSpPr>
          <p:cNvPr id="58371" name="矩形 236547"/>
          <p:cNvSpPr/>
          <p:nvPr/>
        </p:nvSpPr>
        <p:spPr>
          <a:xfrm>
            <a:off x="228600" y="3124200"/>
            <a:ext cx="1981200" cy="457200"/>
          </a:xfrm>
          <a:prstGeom prst="rect">
            <a:avLst/>
          </a:prstGeom>
          <a:solidFill>
            <a:srgbClr val="FFFF99"/>
          </a:solidFill>
          <a:ln w="38100" cap="flat" cmpd="sng">
            <a:solidFill>
              <a:schemeClr val="tx1"/>
            </a:solidFill>
            <a:prstDash val="solid"/>
            <a:miter/>
            <a:headEnd type="none" w="med" len="med"/>
            <a:tailEnd type="none" w="med" len="med"/>
          </a:ln>
        </p:spPr>
        <p:txBody>
          <a:bodyPr wrap="none" anchor="ctr"/>
          <a:p>
            <a:pPr algn="ctr"/>
            <a:r>
              <a:rPr lang="en-US" altLang="zh-CN" sz="2400">
                <a:latin typeface="Times New Roman" panose="02020603050405020304" pitchFamily="18" charset="0"/>
                <a:ea typeface="宋体" panose="02010600030101010101" pitchFamily="2" charset="-122"/>
              </a:rPr>
              <a:t>Functionality </a:t>
            </a:r>
            <a:endParaRPr lang="en-US" altLang="zh-CN" sz="2400">
              <a:latin typeface="Times New Roman" panose="02020603050405020304" pitchFamily="18" charset="0"/>
              <a:ea typeface="宋体" panose="02010600030101010101" pitchFamily="2" charset="-122"/>
            </a:endParaRPr>
          </a:p>
        </p:txBody>
      </p:sp>
      <p:sp>
        <p:nvSpPr>
          <p:cNvPr id="58372" name="矩形 236548"/>
          <p:cNvSpPr/>
          <p:nvPr/>
        </p:nvSpPr>
        <p:spPr>
          <a:xfrm>
            <a:off x="2438400" y="3124200"/>
            <a:ext cx="1981200" cy="457200"/>
          </a:xfrm>
          <a:prstGeom prst="rect">
            <a:avLst/>
          </a:prstGeom>
          <a:solidFill>
            <a:srgbClr val="FFFF99"/>
          </a:solidFill>
          <a:ln w="38100" cap="flat" cmpd="sng">
            <a:solidFill>
              <a:schemeClr val="tx1"/>
            </a:solidFill>
            <a:prstDash val="solid"/>
            <a:miter/>
            <a:headEnd type="none" w="med" len="med"/>
            <a:tailEnd type="none" w="med" len="med"/>
          </a:ln>
        </p:spPr>
        <p:txBody>
          <a:bodyPr wrap="none" anchor="ctr"/>
          <a:p>
            <a:pPr algn="ctr"/>
            <a:r>
              <a:rPr lang="en-US" altLang="zh-CN" sz="2400" b="1">
                <a:solidFill>
                  <a:srgbClr val="FF0000"/>
                </a:solidFill>
                <a:latin typeface="Times New Roman" panose="02020603050405020304" pitchFamily="18" charset="0"/>
                <a:ea typeface="宋体" panose="02010600030101010101" pitchFamily="2" charset="-122"/>
              </a:rPr>
              <a:t>Usability</a:t>
            </a:r>
            <a:endParaRPr lang="en-US" altLang="zh-CN" sz="2400" b="1">
              <a:solidFill>
                <a:srgbClr val="FF0000"/>
              </a:solidFill>
              <a:latin typeface="Times New Roman" panose="02020603050405020304" pitchFamily="18" charset="0"/>
              <a:ea typeface="宋体" panose="02010600030101010101" pitchFamily="2" charset="-122"/>
            </a:endParaRPr>
          </a:p>
        </p:txBody>
      </p:sp>
      <p:sp>
        <p:nvSpPr>
          <p:cNvPr id="58373" name="矩形 236549"/>
          <p:cNvSpPr/>
          <p:nvPr/>
        </p:nvSpPr>
        <p:spPr>
          <a:xfrm>
            <a:off x="4648200" y="3124200"/>
            <a:ext cx="1981200" cy="457200"/>
          </a:xfrm>
          <a:prstGeom prst="rect">
            <a:avLst/>
          </a:prstGeom>
          <a:solidFill>
            <a:srgbClr val="FFFF99"/>
          </a:solidFill>
          <a:ln w="38100" cap="flat" cmpd="sng">
            <a:solidFill>
              <a:schemeClr val="tx1"/>
            </a:solidFill>
            <a:prstDash val="solid"/>
            <a:miter/>
            <a:headEnd type="none" w="med" len="med"/>
            <a:tailEnd type="none" w="med" len="med"/>
          </a:ln>
        </p:spPr>
        <p:txBody>
          <a:bodyPr wrap="none" anchor="ctr"/>
          <a:p>
            <a:pPr algn="ctr"/>
            <a:r>
              <a:rPr lang="en-US" altLang="zh-CN" sz="2400">
                <a:latin typeface="Times New Roman" panose="02020603050405020304" pitchFamily="18" charset="0"/>
                <a:ea typeface="宋体" panose="02010600030101010101" pitchFamily="2" charset="-122"/>
              </a:rPr>
              <a:t>Performance </a:t>
            </a:r>
            <a:endParaRPr lang="en-US" altLang="zh-CN" sz="2400">
              <a:latin typeface="Times New Roman" panose="02020603050405020304" pitchFamily="18" charset="0"/>
              <a:ea typeface="宋体" panose="02010600030101010101" pitchFamily="2" charset="-122"/>
            </a:endParaRPr>
          </a:p>
        </p:txBody>
      </p:sp>
      <p:sp>
        <p:nvSpPr>
          <p:cNvPr id="58374" name="矩形 236550"/>
          <p:cNvSpPr/>
          <p:nvPr/>
        </p:nvSpPr>
        <p:spPr>
          <a:xfrm>
            <a:off x="228600" y="3733800"/>
            <a:ext cx="1981200" cy="457200"/>
          </a:xfrm>
          <a:prstGeom prst="rect">
            <a:avLst/>
          </a:prstGeom>
          <a:solidFill>
            <a:srgbClr val="FFFF99"/>
          </a:solidFill>
          <a:ln w="38100" cap="flat" cmpd="sng">
            <a:solidFill>
              <a:schemeClr val="tx1"/>
            </a:solidFill>
            <a:prstDash val="solid"/>
            <a:miter/>
            <a:headEnd type="none" w="med" len="med"/>
            <a:tailEnd type="none" w="med" len="med"/>
          </a:ln>
        </p:spPr>
        <p:txBody>
          <a:bodyPr wrap="none" anchor="ctr"/>
          <a:p>
            <a:pPr algn="ctr"/>
            <a:r>
              <a:rPr lang="en-US" altLang="zh-CN" sz="2400">
                <a:latin typeface="Times New Roman" panose="02020603050405020304" pitchFamily="18" charset="0"/>
                <a:ea typeface="宋体" panose="02010600030101010101" pitchFamily="2" charset="-122"/>
              </a:rPr>
              <a:t>Cost </a:t>
            </a:r>
            <a:endParaRPr lang="en-US" altLang="zh-CN" sz="2400">
              <a:latin typeface="Times New Roman" panose="02020603050405020304" pitchFamily="18" charset="0"/>
              <a:ea typeface="宋体" panose="02010600030101010101" pitchFamily="2" charset="-122"/>
            </a:endParaRPr>
          </a:p>
        </p:txBody>
      </p:sp>
      <p:sp>
        <p:nvSpPr>
          <p:cNvPr id="58375" name="矩形 236551"/>
          <p:cNvSpPr/>
          <p:nvPr/>
        </p:nvSpPr>
        <p:spPr>
          <a:xfrm>
            <a:off x="2438400" y="3733800"/>
            <a:ext cx="1981200" cy="457200"/>
          </a:xfrm>
          <a:prstGeom prst="rect">
            <a:avLst/>
          </a:prstGeom>
          <a:solidFill>
            <a:srgbClr val="FFFF99"/>
          </a:solidFill>
          <a:ln w="38100" cap="flat" cmpd="sng">
            <a:solidFill>
              <a:schemeClr val="tx1"/>
            </a:solidFill>
            <a:prstDash val="solid"/>
            <a:miter/>
            <a:headEnd type="none" w="med" len="med"/>
            <a:tailEnd type="none" w="med" len="med"/>
          </a:ln>
        </p:spPr>
        <p:txBody>
          <a:bodyPr wrap="none" anchor="ctr"/>
          <a:p>
            <a:pPr algn="ctr"/>
            <a:r>
              <a:rPr lang="en-US" altLang="zh-CN" sz="2400">
                <a:latin typeface="Times New Roman" panose="02020603050405020304" pitchFamily="18" charset="0"/>
                <a:ea typeface="宋体" panose="02010600030101010101" pitchFamily="2" charset="-122"/>
              </a:rPr>
              <a:t>Reliability </a:t>
            </a:r>
            <a:endParaRPr lang="en-US" altLang="zh-CN" sz="2400">
              <a:latin typeface="Times New Roman" panose="02020603050405020304" pitchFamily="18" charset="0"/>
              <a:ea typeface="宋体" panose="02010600030101010101" pitchFamily="2" charset="-122"/>
            </a:endParaRPr>
          </a:p>
        </p:txBody>
      </p:sp>
      <p:sp>
        <p:nvSpPr>
          <p:cNvPr id="58376" name="矩形 236552"/>
          <p:cNvSpPr/>
          <p:nvPr/>
        </p:nvSpPr>
        <p:spPr>
          <a:xfrm>
            <a:off x="4648200" y="3733800"/>
            <a:ext cx="1981200" cy="457200"/>
          </a:xfrm>
          <a:prstGeom prst="rect">
            <a:avLst/>
          </a:prstGeom>
          <a:solidFill>
            <a:srgbClr val="FFFF99"/>
          </a:solidFill>
          <a:ln w="38100" cap="flat" cmpd="sng">
            <a:solidFill>
              <a:schemeClr val="tx1"/>
            </a:solidFill>
            <a:prstDash val="solid"/>
            <a:miter/>
            <a:headEnd type="none" w="med" len="med"/>
            <a:tailEnd type="none" w="med" len="med"/>
          </a:ln>
        </p:spPr>
        <p:txBody>
          <a:bodyPr wrap="none" anchor="ctr"/>
          <a:p>
            <a:pPr algn="ctr"/>
            <a:r>
              <a:rPr lang="en-US" altLang="zh-CN" sz="2400">
                <a:latin typeface="Times New Roman" panose="02020603050405020304" pitchFamily="18" charset="0"/>
                <a:ea typeface="宋体" panose="02010600030101010101" pitchFamily="2" charset="-122"/>
              </a:rPr>
              <a:t>Security </a:t>
            </a:r>
            <a:endParaRPr lang="en-US" altLang="zh-CN" sz="2400">
              <a:latin typeface="Times New Roman" panose="02020603050405020304" pitchFamily="18" charset="0"/>
              <a:ea typeface="宋体" panose="02010600030101010101" pitchFamily="2" charset="-122"/>
            </a:endParaRPr>
          </a:p>
        </p:txBody>
      </p:sp>
      <p:sp>
        <p:nvSpPr>
          <p:cNvPr id="58377" name="矩形 236553"/>
          <p:cNvSpPr/>
          <p:nvPr/>
        </p:nvSpPr>
        <p:spPr>
          <a:xfrm>
            <a:off x="6858000" y="3124200"/>
            <a:ext cx="1981200" cy="457200"/>
          </a:xfrm>
          <a:prstGeom prst="rect">
            <a:avLst/>
          </a:prstGeom>
          <a:solidFill>
            <a:srgbClr val="FFFF99"/>
          </a:solidFill>
          <a:ln w="38100" cap="flat" cmpd="sng">
            <a:solidFill>
              <a:schemeClr val="tx1"/>
            </a:solidFill>
            <a:prstDash val="solid"/>
            <a:miter/>
            <a:headEnd type="none" w="med" len="med"/>
            <a:tailEnd type="none" w="med" len="med"/>
          </a:ln>
        </p:spPr>
        <p:txBody>
          <a:bodyPr wrap="none" anchor="ctr"/>
          <a:p>
            <a:pPr algn="ctr"/>
            <a:r>
              <a:rPr lang="en-US" altLang="zh-CN" sz="2400">
                <a:latin typeface="Times New Roman" panose="02020603050405020304" pitchFamily="18" charset="0"/>
                <a:ea typeface="宋体" panose="02010600030101010101" pitchFamily="2" charset="-122"/>
              </a:rPr>
              <a:t>Size </a:t>
            </a:r>
            <a:endParaRPr lang="en-US" altLang="zh-CN" sz="2400">
              <a:latin typeface="Times New Roman" panose="02020603050405020304" pitchFamily="18" charset="0"/>
              <a:ea typeface="宋体" panose="02010600030101010101" pitchFamily="2" charset="-122"/>
            </a:endParaRPr>
          </a:p>
        </p:txBody>
      </p:sp>
      <p:sp>
        <p:nvSpPr>
          <p:cNvPr id="58378" name="矩形 236554"/>
          <p:cNvSpPr/>
          <p:nvPr/>
        </p:nvSpPr>
        <p:spPr>
          <a:xfrm>
            <a:off x="6858000" y="3733800"/>
            <a:ext cx="1981200" cy="457200"/>
          </a:xfrm>
          <a:prstGeom prst="rect">
            <a:avLst/>
          </a:prstGeom>
          <a:solidFill>
            <a:srgbClr val="FFFF99"/>
          </a:solidFill>
          <a:ln w="38100" cap="flat" cmpd="sng">
            <a:solidFill>
              <a:schemeClr val="tx1"/>
            </a:solidFill>
            <a:prstDash val="solid"/>
            <a:miter/>
            <a:headEnd type="none" w="med" len="med"/>
            <a:tailEnd type="none" w="med" len="med"/>
          </a:ln>
        </p:spPr>
        <p:txBody>
          <a:bodyPr wrap="none" anchor="ctr"/>
          <a:p>
            <a:pPr algn="ctr"/>
            <a:r>
              <a:rPr lang="en-US" altLang="zh-CN" sz="2400">
                <a:latin typeface="Times New Roman" panose="02020603050405020304" pitchFamily="18" charset="0"/>
                <a:ea typeface="宋体" panose="02010600030101010101" pitchFamily="2" charset="-122"/>
              </a:rPr>
              <a:t>Standards </a:t>
            </a:r>
            <a:endParaRPr lang="en-US" altLang="zh-CN" sz="2400">
              <a:latin typeface="Times New Roman" panose="02020603050405020304" pitchFamily="18" charset="0"/>
              <a:ea typeface="宋体" panose="02010600030101010101" pitchFamily="2" charset="-122"/>
            </a:endParaRPr>
          </a:p>
        </p:txBody>
      </p:sp>
      <p:sp>
        <p:nvSpPr>
          <p:cNvPr id="58379" name="灯片编号占位符 1"/>
          <p:cNvSpPr/>
          <p:nvPr>
            <p:ph type="sldNum" sz="quarter" idx="12"/>
          </p:nvPr>
        </p:nvSpPr>
        <p:spPr>
          <a:ln/>
        </p:spPr>
        <p:txBody>
          <a:bodyPr anchor="t"/>
          <a:lstStyle>
            <a:lvl1pPr marL="0" lvl="0" indent="0" algn="l" defTabSz="914400" rtl="0" eaLnBrk="1" fontAlgn="base" latinLnBrk="0" hangingPunct="1">
              <a:lnSpc>
                <a:spcPct val="100000"/>
              </a:lnSpc>
              <a:spcBef>
                <a:spcPct val="0"/>
              </a:spcBef>
              <a:spcAft>
                <a:spcPct val="0"/>
              </a:spcAft>
              <a:buFontTx/>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indent="0" algn="r"/>
            <a:fld id="{9A0DB2DC-4C9A-4742-B13C-FB6460FD3503}" type="slidenum">
              <a:rPr lang="zh-CN" altLang="en-US" sz="1000" dirty="0"/>
            </a:fld>
            <a:endParaRPr lang="zh-CN" altLang="en-US" sz="1000" dirty="0">
              <a:latin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标题 122881"/>
          <p:cNvSpPr>
            <a:spLocks noGrp="1"/>
          </p:cNvSpPr>
          <p:nvPr>
            <p:ph type="title"/>
          </p:nvPr>
        </p:nvSpPr>
        <p:spPr>
          <a:xfrm>
            <a:off x="468313" y="260350"/>
            <a:ext cx="8229600" cy="1139825"/>
          </a:xfrm>
          <a:ln/>
        </p:spPr>
        <p:txBody>
          <a:bodyPr anchor="b"/>
          <a:p>
            <a:r>
              <a:rPr lang="en-US" altLang="zh-CN" sz="4000"/>
              <a:t>1.1 What is HCI?</a:t>
            </a:r>
            <a:endParaRPr lang="en-US" altLang="zh-CN" sz="4000"/>
          </a:p>
        </p:txBody>
      </p:sp>
      <p:pic>
        <p:nvPicPr>
          <p:cNvPr id="11266" name="图片 122882" descr="gif024"/>
          <p:cNvPicPr>
            <a:picLocks noChangeAspect="1"/>
          </p:cNvPicPr>
          <p:nvPr/>
        </p:nvPicPr>
        <p:blipFill>
          <a:blip r:embed="rId1"/>
          <a:stretch>
            <a:fillRect/>
          </a:stretch>
        </p:blipFill>
        <p:spPr>
          <a:xfrm>
            <a:off x="3708400" y="2133600"/>
            <a:ext cx="1625600" cy="3960813"/>
          </a:xfrm>
          <a:prstGeom prst="rect">
            <a:avLst/>
          </a:prstGeom>
          <a:noFill/>
          <a:ln w="9525">
            <a:noFill/>
          </a:ln>
        </p:spPr>
      </p:pic>
      <p:sp>
        <p:nvSpPr>
          <p:cNvPr id="11267" name="灯片编号占位符 1"/>
          <p:cNvSpPr/>
          <p:nvPr>
            <p:ph type="sldNum" sz="quarter" idx="12"/>
          </p:nvPr>
        </p:nvSpPr>
        <p:spPr>
          <a:ln/>
        </p:spPr>
        <p:txBody>
          <a:bodyPr anchor="t"/>
          <a:lstStyle>
            <a:lvl1pPr marL="0" lvl="0" indent="0" algn="l" defTabSz="914400" rtl="0" eaLnBrk="1" fontAlgn="base" latinLnBrk="0" hangingPunct="1">
              <a:lnSpc>
                <a:spcPct val="100000"/>
              </a:lnSpc>
              <a:spcBef>
                <a:spcPct val="0"/>
              </a:spcBef>
              <a:spcAft>
                <a:spcPct val="0"/>
              </a:spcAft>
              <a:buFontTx/>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indent="0" algn="r"/>
            <a:fld id="{9A0DB2DC-4C9A-4742-B13C-FB6460FD3503}" type="slidenum">
              <a:rPr lang="zh-CN" altLang="en-US" sz="1000" dirty="0"/>
            </a:fld>
            <a:endParaRPr lang="zh-CN" altLang="en-US" sz="1000" dirty="0">
              <a:latin typeface="Arial"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7" name="标题 238593"/>
          <p:cNvSpPr>
            <a:spLocks noGrp="1"/>
          </p:cNvSpPr>
          <p:nvPr>
            <p:ph type="title"/>
          </p:nvPr>
        </p:nvSpPr>
        <p:spPr>
          <a:ln/>
        </p:spPr>
        <p:txBody>
          <a:bodyPr anchor="b"/>
          <a:p>
            <a:r>
              <a:rPr lang="en-US" altLang="zh-CN"/>
              <a:t>What is user experience?</a:t>
            </a:r>
            <a:endParaRPr lang="en-US" altLang="zh-CN"/>
          </a:p>
        </p:txBody>
      </p:sp>
      <p:sp>
        <p:nvSpPr>
          <p:cNvPr id="60418" name="文本占位符 238594"/>
          <p:cNvSpPr>
            <a:spLocks noGrp="1"/>
          </p:cNvSpPr>
          <p:nvPr>
            <p:ph idx="1"/>
          </p:nvPr>
        </p:nvSpPr>
        <p:spPr>
          <a:xfrm>
            <a:off x="468313" y="1628775"/>
            <a:ext cx="8229600" cy="4530725"/>
          </a:xfrm>
          <a:ln/>
        </p:spPr>
        <p:txBody>
          <a:bodyPr anchor="t"/>
          <a:p>
            <a:r>
              <a:rPr lang="en-US" altLang="zh-CN" sz="2800"/>
              <a:t>User experience</a:t>
            </a:r>
            <a:r>
              <a:rPr lang="en-US" altLang="zh-CN" sz="2800" b="0"/>
              <a:t> is about how a person feels about using a product, system or service. </a:t>
            </a:r>
            <a:r>
              <a:rPr lang="en-US" altLang="zh-CN" sz="2800"/>
              <a:t> </a:t>
            </a:r>
            <a:endParaRPr lang="en-US" altLang="zh-CN" sz="2800"/>
          </a:p>
          <a:p>
            <a:r>
              <a:rPr lang="en-US" altLang="zh-CN" sz="2800" b="0"/>
              <a:t>It highlights the experiential, affective, meaningful and valuable aspects of human-computer interaction and product ownership.</a:t>
            </a:r>
            <a:endParaRPr lang="en-US" altLang="zh-CN" sz="2800" b="0"/>
          </a:p>
          <a:p>
            <a:r>
              <a:rPr lang="en-US" altLang="zh-CN" sz="2800" b="0"/>
              <a:t>It also includes a person’s perceptions of the practical aspects such as utility, ease of use and efficiency of the system. </a:t>
            </a:r>
            <a:r>
              <a:rPr lang="en-US" altLang="zh-CN" sz="2800"/>
              <a:t> </a:t>
            </a:r>
            <a:endParaRPr lang="en-US" altLang="zh-CN" sz="2800"/>
          </a:p>
        </p:txBody>
      </p:sp>
      <p:sp>
        <p:nvSpPr>
          <p:cNvPr id="60419" name="灯片编号占位符 1"/>
          <p:cNvSpPr/>
          <p:nvPr>
            <p:ph type="sldNum" sz="quarter" idx="12"/>
          </p:nvPr>
        </p:nvSpPr>
        <p:spPr>
          <a:ln/>
        </p:spPr>
        <p:txBody>
          <a:bodyPr anchor="t"/>
          <a:lstStyle>
            <a:lvl1pPr marL="0" lvl="0" indent="0" algn="l" defTabSz="914400" rtl="0" eaLnBrk="1" fontAlgn="base" latinLnBrk="0" hangingPunct="1">
              <a:lnSpc>
                <a:spcPct val="100000"/>
              </a:lnSpc>
              <a:spcBef>
                <a:spcPct val="0"/>
              </a:spcBef>
              <a:spcAft>
                <a:spcPct val="0"/>
              </a:spcAft>
              <a:buFontTx/>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indent="0" algn="r"/>
            <a:fld id="{9A0DB2DC-4C9A-4742-B13C-FB6460FD3503}" type="slidenum">
              <a:rPr lang="zh-CN" altLang="en-US" sz="1000" dirty="0"/>
            </a:fld>
            <a:endParaRPr lang="zh-CN" altLang="en-US" sz="1000" dirty="0">
              <a:latin typeface="Arial" panose="020B060402020202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标题 240641"/>
          <p:cNvSpPr>
            <a:spLocks noGrp="1"/>
          </p:cNvSpPr>
          <p:nvPr>
            <p:ph type="title"/>
          </p:nvPr>
        </p:nvSpPr>
        <p:spPr>
          <a:ln/>
        </p:spPr>
        <p:txBody>
          <a:bodyPr anchor="b"/>
          <a:p>
            <a:r>
              <a:rPr lang="en-US" altLang="zh-CN" sz="3600"/>
              <a:t>Programmers' fear of UI programming</a:t>
            </a:r>
            <a:endParaRPr lang="en-US" altLang="zh-CN" sz="3600"/>
          </a:p>
        </p:txBody>
      </p:sp>
      <p:sp>
        <p:nvSpPr>
          <p:cNvPr id="62466" name="文本框 240642"/>
          <p:cNvSpPr txBox="1"/>
          <p:nvPr/>
        </p:nvSpPr>
        <p:spPr>
          <a:xfrm>
            <a:off x="2627313" y="2565400"/>
            <a:ext cx="4103687" cy="762000"/>
          </a:xfrm>
          <a:prstGeom prst="rect">
            <a:avLst/>
          </a:prstGeom>
          <a:noFill/>
          <a:ln w="9525">
            <a:noFill/>
          </a:ln>
        </p:spPr>
        <p:txBody>
          <a:bodyPr anchor="t">
            <a:spAutoFit/>
          </a:bodyPr>
          <a:p>
            <a:pPr>
              <a:spcBef>
                <a:spcPct val="50000"/>
              </a:spcBef>
            </a:pPr>
            <a:r>
              <a:rPr lang="en-US" altLang="zh-CN" sz="4400">
                <a:latin typeface="Algerian" pitchFamily="82" charset="0"/>
                <a:ea typeface="宋体" panose="02010600030101010101" pitchFamily="2" charset="-122"/>
              </a:rPr>
              <a:t>Artistic stuff</a:t>
            </a:r>
            <a:endParaRPr lang="en-US" altLang="zh-CN" sz="4400">
              <a:latin typeface="Algerian" pitchFamily="82" charset="0"/>
              <a:ea typeface="宋体" panose="02010600030101010101" pitchFamily="2" charset="-122"/>
            </a:endParaRPr>
          </a:p>
        </p:txBody>
      </p:sp>
      <p:sp>
        <p:nvSpPr>
          <p:cNvPr id="240644" name="十字形 240643"/>
          <p:cNvSpPr/>
          <p:nvPr/>
        </p:nvSpPr>
        <p:spPr>
          <a:xfrm rot="-2177789">
            <a:off x="6103938" y="2479675"/>
            <a:ext cx="1016000" cy="985838"/>
          </a:xfrm>
          <a:prstGeom prst="plus">
            <a:avLst>
              <a:gd name="adj" fmla="val 41597"/>
            </a:avLst>
          </a:prstGeom>
          <a:solidFill>
            <a:schemeClr val="tx2"/>
          </a:solidFill>
          <a:ln w="9525" cap="flat" cmpd="sng">
            <a:solidFill>
              <a:schemeClr val="tx1"/>
            </a:solidFill>
            <a:prstDash val="solid"/>
            <a:miter/>
            <a:headEnd type="none" w="med" len="med"/>
            <a:tailEnd type="none" w="med" len="med"/>
          </a:ln>
        </p:spPr>
        <p:txBody>
          <a:bodyPr anchor="t"/>
          <a:p>
            <a:endParaRPr lang="zh-CN" altLang="en-US">
              <a:latin typeface="Verdana" panose="020B0604030504040204" pitchFamily="34" charset="0"/>
              <a:ea typeface="宋体" panose="02010600030101010101" pitchFamily="2" charset="-122"/>
            </a:endParaRPr>
          </a:p>
        </p:txBody>
      </p:sp>
      <p:sp>
        <p:nvSpPr>
          <p:cNvPr id="240645" name="文本框 240644"/>
          <p:cNvSpPr txBox="1"/>
          <p:nvPr/>
        </p:nvSpPr>
        <p:spPr>
          <a:xfrm>
            <a:off x="3492500" y="3860800"/>
            <a:ext cx="2374900" cy="1465263"/>
          </a:xfrm>
          <a:prstGeom prst="rect">
            <a:avLst/>
          </a:prstGeom>
          <a:noFill/>
          <a:ln w="9525">
            <a:noFill/>
          </a:ln>
        </p:spPr>
        <p:txBody>
          <a:bodyPr anchor="t">
            <a:spAutoFit/>
          </a:bodyPr>
          <a:p>
            <a:pPr>
              <a:spcBef>
                <a:spcPct val="50000"/>
              </a:spcBef>
            </a:pPr>
            <a:r>
              <a:rPr lang="en-US" altLang="zh-CN" sz="3600" b="1">
                <a:latin typeface="Arial Unicode MS" pitchFamily="34" charset="-122"/>
                <a:ea typeface="Arial Unicode MS" pitchFamily="34" charset="-122"/>
              </a:rPr>
              <a:t>  </a:t>
            </a:r>
            <a:r>
              <a:rPr lang="en-US" altLang="zh-CN" sz="3600" b="1">
                <a:solidFill>
                  <a:schemeClr val="folHlink"/>
                </a:solidFill>
                <a:latin typeface="Arial Unicode MS" pitchFamily="34" charset="-122"/>
                <a:ea typeface="Arial Unicode MS" pitchFamily="34" charset="-122"/>
              </a:rPr>
              <a:t>easy</a:t>
            </a:r>
            <a:endParaRPr lang="en-US" altLang="zh-CN" sz="3600" b="1">
              <a:solidFill>
                <a:schemeClr val="folHlink"/>
              </a:solidFill>
              <a:latin typeface="Arial Unicode MS" pitchFamily="34" charset="-122"/>
              <a:ea typeface="Arial Unicode MS" pitchFamily="34" charset="-122"/>
            </a:endParaRPr>
          </a:p>
          <a:p>
            <a:pPr>
              <a:spcBef>
                <a:spcPct val="50000"/>
              </a:spcBef>
            </a:pPr>
            <a:r>
              <a:rPr lang="en-US" altLang="zh-CN" sz="3600" b="1">
                <a:solidFill>
                  <a:schemeClr val="folHlink"/>
                </a:solidFill>
                <a:latin typeface="Arial Unicode MS" pitchFamily="34" charset="-122"/>
                <a:ea typeface="Arial Unicode MS" pitchFamily="34" charset="-122"/>
              </a:rPr>
              <a:t>rational</a:t>
            </a:r>
            <a:endParaRPr lang="en-US" altLang="zh-CN" sz="3600" b="1">
              <a:solidFill>
                <a:schemeClr val="folHlink"/>
              </a:solidFill>
              <a:latin typeface="Arial Unicode MS" pitchFamily="34" charset="-122"/>
              <a:ea typeface="Arial Unicode MS" pitchFamily="34" charset="-122"/>
            </a:endParaRPr>
          </a:p>
        </p:txBody>
      </p:sp>
      <p:sp>
        <p:nvSpPr>
          <p:cNvPr id="62469" name="灯片编号占位符 1"/>
          <p:cNvSpPr/>
          <p:nvPr>
            <p:ph type="sldNum" sz="quarter" idx="12"/>
          </p:nvPr>
        </p:nvSpPr>
        <p:spPr>
          <a:ln/>
        </p:spPr>
        <p:txBody>
          <a:bodyPr anchor="t"/>
          <a:lstStyle>
            <a:lvl1pPr marL="0" lvl="0" indent="0" algn="l" defTabSz="914400" rtl="0" eaLnBrk="1" fontAlgn="base" latinLnBrk="0" hangingPunct="1">
              <a:lnSpc>
                <a:spcPct val="100000"/>
              </a:lnSpc>
              <a:spcBef>
                <a:spcPct val="0"/>
              </a:spcBef>
              <a:spcAft>
                <a:spcPct val="0"/>
              </a:spcAft>
              <a:buFontTx/>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indent="0" algn="r"/>
            <a:fld id="{9A0DB2DC-4C9A-4742-B13C-FB6460FD3503}" type="slidenum">
              <a:rPr lang="zh-CN" altLang="en-US" sz="1000" dirty="0"/>
            </a:fld>
            <a:endParaRPr lang="zh-CN" altLang="en-US" sz="1000"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0644"/>
                                        </p:tgtEl>
                                        <p:attrNameLst>
                                          <p:attrName>style.visibility</p:attrName>
                                        </p:attrNameLst>
                                      </p:cBhvr>
                                      <p:to>
                                        <p:strVal val="visible"/>
                                      </p:to>
                                    </p:set>
                                    <p:animEffect transition="in" filter="blinds(horizontal)">
                                      <p:cBhvr>
                                        <p:cTn id="7" dur="500"/>
                                        <p:tgtEl>
                                          <p:spTgt spid="24064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0645"/>
                                        </p:tgtEl>
                                        <p:attrNameLst>
                                          <p:attrName>style.visibility</p:attrName>
                                        </p:attrNameLst>
                                      </p:cBhvr>
                                      <p:to>
                                        <p:strVal val="visible"/>
                                      </p:to>
                                    </p:set>
                                    <p:animEffect transition="in" filter="blinds(horizontal)">
                                      <p:cBhvr>
                                        <p:cTn id="12" dur="500"/>
                                        <p:tgtEl>
                                          <p:spTgt spid="2406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4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8" name="流程图: 顺序访问存储器 67587"/>
          <p:cNvSpPr/>
          <p:nvPr/>
        </p:nvSpPr>
        <p:spPr>
          <a:xfrm>
            <a:off x="395288" y="1916113"/>
            <a:ext cx="7848600" cy="2520950"/>
          </a:xfrm>
          <a:prstGeom prst="flowChartMagneticTape">
            <a:avLst/>
          </a:prstGeom>
          <a:solidFill>
            <a:schemeClr val="accent1"/>
          </a:solidFill>
          <a:ln w="9525" cap="flat" cmpd="sng">
            <a:solidFill>
              <a:schemeClr val="tx1"/>
            </a:solidFill>
            <a:prstDash val="solid"/>
            <a:miter/>
            <a:headEnd type="none" w="med" len="med"/>
            <a:tailEnd type="none" w="med" len="med"/>
          </a:ln>
        </p:spPr>
        <p:txBody>
          <a:bodyPr wrap="none" anchor="ctr"/>
          <a:p>
            <a:pPr algn="ctr"/>
            <a:r>
              <a:rPr lang="en-US" altLang="zh-CN" sz="2400" b="1">
                <a:latin typeface="Verdana" panose="020B0604030504040204" pitchFamily="34" charset="0"/>
                <a:ea typeface="宋体" panose="02010600030101010101" pitchFamily="2" charset="-122"/>
              </a:rPr>
              <a:t>A user interface is well-designed</a:t>
            </a:r>
            <a:endParaRPr lang="en-US" altLang="zh-CN" sz="2400" b="1">
              <a:latin typeface="Verdana" panose="020B0604030504040204" pitchFamily="34" charset="0"/>
              <a:ea typeface="宋体" panose="02010600030101010101" pitchFamily="2" charset="-122"/>
            </a:endParaRPr>
          </a:p>
          <a:p>
            <a:pPr algn="ctr"/>
            <a:r>
              <a:rPr lang="en-US" altLang="zh-CN" sz="2400" b="1">
                <a:latin typeface="Verdana" panose="020B0604030504040204" pitchFamily="34" charset="0"/>
                <a:ea typeface="宋体" panose="02010600030101010101" pitchFamily="2" charset="-122"/>
              </a:rPr>
              <a:t> when the program behaves exactly how</a:t>
            </a:r>
            <a:endParaRPr lang="en-US" altLang="zh-CN" sz="2400" b="1">
              <a:latin typeface="Verdana" panose="020B0604030504040204" pitchFamily="34" charset="0"/>
              <a:ea typeface="宋体" panose="02010600030101010101" pitchFamily="2" charset="-122"/>
            </a:endParaRPr>
          </a:p>
          <a:p>
            <a:pPr algn="ctr"/>
            <a:r>
              <a:rPr lang="en-US" altLang="zh-CN" sz="2400" b="1">
                <a:latin typeface="Verdana" panose="020B0604030504040204" pitchFamily="34" charset="0"/>
                <a:ea typeface="宋体" panose="02010600030101010101" pitchFamily="2" charset="-122"/>
              </a:rPr>
              <a:t>the user thought it would.</a:t>
            </a:r>
            <a:endParaRPr lang="en-US" altLang="zh-CN" sz="2400" b="1">
              <a:latin typeface="Verdana" panose="020B0604030504040204" pitchFamily="34" charset="0"/>
              <a:ea typeface="宋体" panose="02010600030101010101" pitchFamily="2" charset="-122"/>
            </a:endParaRPr>
          </a:p>
        </p:txBody>
      </p:sp>
      <p:sp>
        <p:nvSpPr>
          <p:cNvPr id="64514" name="标题 67588"/>
          <p:cNvSpPr>
            <a:spLocks noGrp="1"/>
          </p:cNvSpPr>
          <p:nvPr>
            <p:ph type="title"/>
          </p:nvPr>
        </p:nvSpPr>
        <p:spPr>
          <a:ln/>
        </p:spPr>
        <p:txBody>
          <a:bodyPr anchor="b"/>
          <a:p>
            <a:r>
              <a:rPr lang="en-US" altLang="zh-CN"/>
              <a:t>User-Centered Design</a:t>
            </a:r>
            <a:endParaRPr lang="en-US" altLang="zh-CN"/>
          </a:p>
        </p:txBody>
      </p:sp>
      <p:sp>
        <p:nvSpPr>
          <p:cNvPr id="67590" name="文本框 67589"/>
          <p:cNvSpPr txBox="1"/>
          <p:nvPr/>
        </p:nvSpPr>
        <p:spPr>
          <a:xfrm>
            <a:off x="2411413" y="4797425"/>
            <a:ext cx="4392612" cy="457200"/>
          </a:xfrm>
          <a:prstGeom prst="rect">
            <a:avLst/>
          </a:prstGeom>
          <a:noFill/>
          <a:ln w="9525">
            <a:noFill/>
          </a:ln>
        </p:spPr>
        <p:txBody>
          <a:bodyPr anchor="t">
            <a:spAutoFit/>
          </a:bodyPr>
          <a:p>
            <a:pPr>
              <a:spcBef>
                <a:spcPct val="50000"/>
              </a:spcBef>
            </a:pPr>
            <a:r>
              <a:rPr lang="en-US" altLang="zh-CN" sz="2400" b="1" i="1" dirty="0">
                <a:solidFill>
                  <a:schemeClr val="tx2"/>
                </a:solidFill>
                <a:latin typeface="Verdana" panose="020B0604030504040204" pitchFamily="34" charset="0"/>
                <a:ea typeface="宋体" panose="02010600030101010101" pitchFamily="2" charset="-122"/>
              </a:rPr>
              <a:t>Just ask them</a:t>
            </a:r>
            <a:r>
              <a:rPr lang="zh-CN" altLang="en-US" sz="2400" b="1" i="1" dirty="0">
                <a:solidFill>
                  <a:schemeClr val="tx2"/>
                </a:solidFill>
                <a:latin typeface="Verdana" panose="020B0604030504040204" pitchFamily="34" charset="0"/>
                <a:ea typeface="宋体" panose="02010600030101010101" pitchFamily="2" charset="-122"/>
              </a:rPr>
              <a:t>！</a:t>
            </a:r>
            <a:endParaRPr lang="zh-CN" altLang="en-US" sz="2400" b="1" i="1" dirty="0">
              <a:solidFill>
                <a:schemeClr val="tx2"/>
              </a:solidFill>
              <a:latin typeface="Verdana" panose="020B0604030504040204" pitchFamily="34" charset="0"/>
              <a:ea typeface="宋体" panose="02010600030101010101" pitchFamily="2" charset="-122"/>
            </a:endParaRPr>
          </a:p>
        </p:txBody>
      </p:sp>
      <p:sp>
        <p:nvSpPr>
          <p:cNvPr id="67591" name="文本框 67590"/>
          <p:cNvSpPr txBox="1"/>
          <p:nvPr/>
        </p:nvSpPr>
        <p:spPr>
          <a:xfrm>
            <a:off x="2411413" y="5516563"/>
            <a:ext cx="6048375" cy="457200"/>
          </a:xfrm>
          <a:prstGeom prst="rect">
            <a:avLst/>
          </a:prstGeom>
          <a:noFill/>
          <a:ln w="9525">
            <a:noFill/>
          </a:ln>
        </p:spPr>
        <p:txBody>
          <a:bodyPr anchor="t">
            <a:spAutoFit/>
          </a:bodyPr>
          <a:p>
            <a:pPr>
              <a:spcBef>
                <a:spcPct val="50000"/>
              </a:spcBef>
            </a:pPr>
            <a:r>
              <a:rPr lang="en-US" altLang="zh-CN" sz="2400" b="1" i="1">
                <a:solidFill>
                  <a:schemeClr val="tx2"/>
                </a:solidFill>
                <a:latin typeface="Verdana" panose="020B0604030504040204" pitchFamily="34" charset="0"/>
                <a:ea typeface="宋体" panose="02010600030101010101" pitchFamily="2" charset="-122"/>
              </a:rPr>
              <a:t>Test your prototype of  interface!</a:t>
            </a:r>
            <a:endParaRPr lang="en-US" altLang="zh-CN" sz="2400" b="1" i="1">
              <a:solidFill>
                <a:schemeClr val="tx2"/>
              </a:solidFill>
              <a:latin typeface="Verdana" panose="020B0604030504040204" pitchFamily="34" charset="0"/>
              <a:ea typeface="宋体" panose="02010600030101010101" pitchFamily="2" charset="-122"/>
            </a:endParaRPr>
          </a:p>
        </p:txBody>
      </p:sp>
      <p:sp>
        <p:nvSpPr>
          <p:cNvPr id="64517" name="灯片编号占位符 1"/>
          <p:cNvSpPr/>
          <p:nvPr>
            <p:ph type="sldNum" sz="quarter" idx="12"/>
          </p:nvPr>
        </p:nvSpPr>
        <p:spPr>
          <a:ln/>
        </p:spPr>
        <p:txBody>
          <a:bodyPr anchor="t"/>
          <a:lstStyle>
            <a:lvl1pPr marL="0" lvl="0" indent="0" algn="l" defTabSz="914400" rtl="0" eaLnBrk="1" fontAlgn="base" latinLnBrk="0" hangingPunct="1">
              <a:lnSpc>
                <a:spcPct val="100000"/>
              </a:lnSpc>
              <a:spcBef>
                <a:spcPct val="0"/>
              </a:spcBef>
              <a:spcAft>
                <a:spcPct val="0"/>
              </a:spcAft>
              <a:buFontTx/>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indent="0" algn="r"/>
            <a:fld id="{9A0DB2DC-4C9A-4742-B13C-FB6460FD3503}" type="slidenum">
              <a:rPr lang="zh-CN" altLang="en-US" sz="1000" dirty="0"/>
            </a:fld>
            <a:endParaRPr lang="zh-CN" altLang="en-US" sz="1000"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7588"/>
                                        </p:tgtEl>
                                        <p:attrNameLst>
                                          <p:attrName>style.visibility</p:attrName>
                                        </p:attrNameLst>
                                      </p:cBhvr>
                                      <p:to>
                                        <p:strVal val="visible"/>
                                      </p:to>
                                    </p:set>
                                    <p:animEffect transition="in" filter="blinds(horizontal)">
                                      <p:cBhvr>
                                        <p:cTn id="7" dur="500"/>
                                        <p:tgtEl>
                                          <p:spTgt spid="6758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7590"/>
                                        </p:tgtEl>
                                        <p:attrNameLst>
                                          <p:attrName>style.visibility</p:attrName>
                                        </p:attrNameLst>
                                      </p:cBhvr>
                                      <p:to>
                                        <p:strVal val="visible"/>
                                      </p:to>
                                    </p:set>
                                    <p:animEffect transition="in" filter="blinds(horizontal)">
                                      <p:cBhvr>
                                        <p:cTn id="12" dur="500"/>
                                        <p:tgtEl>
                                          <p:spTgt spid="6759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7591"/>
                                        </p:tgtEl>
                                        <p:attrNameLst>
                                          <p:attrName>style.visibility</p:attrName>
                                        </p:attrNameLst>
                                      </p:cBhvr>
                                      <p:to>
                                        <p:strVal val="visible"/>
                                      </p:to>
                                    </p:set>
                                    <p:animEffect transition="in" filter="blinds(horizontal)">
                                      <p:cBhvr>
                                        <p:cTn id="17" dur="500"/>
                                        <p:tgtEl>
                                          <p:spTgt spid="675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8" grpId="0" animBg="1"/>
      <p:bldP spid="67590" grpId="0"/>
      <p:bldP spid="6759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1" name="标题 36865"/>
          <p:cNvSpPr>
            <a:spLocks noGrp="1"/>
          </p:cNvSpPr>
          <p:nvPr>
            <p:ph type="title"/>
          </p:nvPr>
        </p:nvSpPr>
        <p:spPr>
          <a:ln/>
        </p:spPr>
        <p:txBody>
          <a:bodyPr anchor="b"/>
          <a:p>
            <a:r>
              <a:rPr lang="en-US" altLang="zh-CN"/>
              <a:t>User Interface Hall of Shame</a:t>
            </a:r>
            <a:endParaRPr lang="en-US" altLang="zh-CN"/>
          </a:p>
        </p:txBody>
      </p:sp>
      <p:pic>
        <p:nvPicPr>
          <p:cNvPr id="66562" name="图片 36866" descr="Lecture1_click"/>
          <p:cNvPicPr>
            <a:picLocks noChangeAspect="1"/>
          </p:cNvPicPr>
          <p:nvPr/>
        </p:nvPicPr>
        <p:blipFill>
          <a:blip r:embed="rId1"/>
          <a:stretch>
            <a:fillRect/>
          </a:stretch>
        </p:blipFill>
        <p:spPr>
          <a:xfrm>
            <a:off x="1692275" y="1916113"/>
            <a:ext cx="5943600" cy="4737100"/>
          </a:xfrm>
          <a:prstGeom prst="rect">
            <a:avLst/>
          </a:prstGeom>
          <a:noFill/>
          <a:ln w="9525">
            <a:noFill/>
          </a:ln>
        </p:spPr>
      </p:pic>
      <p:sp>
        <p:nvSpPr>
          <p:cNvPr id="66563" name="灯片编号占位符 1"/>
          <p:cNvSpPr/>
          <p:nvPr>
            <p:ph type="sldNum" sz="quarter" idx="12"/>
          </p:nvPr>
        </p:nvSpPr>
        <p:spPr>
          <a:ln/>
        </p:spPr>
        <p:txBody>
          <a:bodyPr anchor="t"/>
          <a:lstStyle>
            <a:lvl1pPr marL="0" lvl="0" indent="0" algn="l" defTabSz="914400" rtl="0" eaLnBrk="1" fontAlgn="base" latinLnBrk="0" hangingPunct="1">
              <a:lnSpc>
                <a:spcPct val="100000"/>
              </a:lnSpc>
              <a:spcBef>
                <a:spcPct val="0"/>
              </a:spcBef>
              <a:spcAft>
                <a:spcPct val="0"/>
              </a:spcAft>
              <a:buFontTx/>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indent="0" algn="r"/>
            <a:fld id="{9A0DB2DC-4C9A-4742-B13C-FB6460FD3503}" type="slidenum">
              <a:rPr lang="zh-CN" altLang="en-US" sz="1000" dirty="0"/>
            </a:fld>
            <a:endParaRPr lang="zh-CN" altLang="en-US" sz="1000" dirty="0">
              <a:latin typeface="Arial" panose="020B0604020202020204"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09" name="标题 37889"/>
          <p:cNvSpPr>
            <a:spLocks noGrp="1"/>
          </p:cNvSpPr>
          <p:nvPr>
            <p:ph type="title"/>
          </p:nvPr>
        </p:nvSpPr>
        <p:spPr>
          <a:ln/>
        </p:spPr>
        <p:txBody>
          <a:bodyPr anchor="b"/>
          <a:p>
            <a:r>
              <a:rPr lang="en-US" altLang="zh-CN"/>
              <a:t>The Example: Redesigned</a:t>
            </a:r>
            <a:endParaRPr lang="en-US" altLang="zh-CN"/>
          </a:p>
        </p:txBody>
      </p:sp>
      <p:pic>
        <p:nvPicPr>
          <p:cNvPr id="68610" name="图片 37890" descr="clickalt"/>
          <p:cNvPicPr>
            <a:picLocks noChangeAspect="1"/>
          </p:cNvPicPr>
          <p:nvPr/>
        </p:nvPicPr>
        <p:blipFill>
          <a:blip r:embed="rId1"/>
          <a:stretch>
            <a:fillRect/>
          </a:stretch>
        </p:blipFill>
        <p:spPr>
          <a:xfrm>
            <a:off x="1143000" y="1981200"/>
            <a:ext cx="6858000" cy="4432300"/>
          </a:xfrm>
          <a:prstGeom prst="rect">
            <a:avLst/>
          </a:prstGeom>
          <a:noFill/>
          <a:ln w="9525">
            <a:noFill/>
          </a:ln>
        </p:spPr>
      </p:pic>
      <p:sp>
        <p:nvSpPr>
          <p:cNvPr id="68611" name="灯片编号占位符 1"/>
          <p:cNvSpPr/>
          <p:nvPr>
            <p:ph type="sldNum" sz="quarter" idx="12"/>
          </p:nvPr>
        </p:nvSpPr>
        <p:spPr>
          <a:ln/>
        </p:spPr>
        <p:txBody>
          <a:bodyPr anchor="t"/>
          <a:lstStyle>
            <a:lvl1pPr marL="0" lvl="0" indent="0" algn="l" defTabSz="914400" rtl="0" eaLnBrk="1" fontAlgn="base" latinLnBrk="0" hangingPunct="1">
              <a:lnSpc>
                <a:spcPct val="100000"/>
              </a:lnSpc>
              <a:spcBef>
                <a:spcPct val="0"/>
              </a:spcBef>
              <a:spcAft>
                <a:spcPct val="0"/>
              </a:spcAft>
              <a:buFontTx/>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indent="0" algn="r"/>
            <a:fld id="{9A0DB2DC-4C9A-4742-B13C-FB6460FD3503}" type="slidenum">
              <a:rPr lang="zh-CN" altLang="en-US" sz="1000" dirty="0"/>
            </a:fld>
            <a:endParaRPr lang="zh-CN" altLang="en-US" sz="1000" dirty="0">
              <a:latin typeface="Arial" panose="020B0604020202020204"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7" name="标题 44033"/>
          <p:cNvSpPr>
            <a:spLocks noGrp="1"/>
          </p:cNvSpPr>
          <p:nvPr>
            <p:ph type="title"/>
          </p:nvPr>
        </p:nvSpPr>
        <p:spPr>
          <a:ln/>
        </p:spPr>
        <p:txBody>
          <a:bodyPr anchor="b"/>
          <a:p>
            <a:r>
              <a:rPr lang="en-US" altLang="zh-CN"/>
              <a:t>The User Interface is Important</a:t>
            </a:r>
            <a:endParaRPr lang="en-US" altLang="zh-CN"/>
          </a:p>
        </p:txBody>
      </p:sp>
      <p:sp>
        <p:nvSpPr>
          <p:cNvPr id="70658" name="文本占位符 44034"/>
          <p:cNvSpPr>
            <a:spLocks noGrp="1"/>
          </p:cNvSpPr>
          <p:nvPr>
            <p:ph idx="1"/>
          </p:nvPr>
        </p:nvSpPr>
        <p:spPr>
          <a:ln/>
        </p:spPr>
        <p:txBody>
          <a:bodyPr anchor="t"/>
          <a:p>
            <a:pPr>
              <a:lnSpc>
                <a:spcPct val="90000"/>
              </a:lnSpc>
            </a:pPr>
            <a:r>
              <a:rPr lang="en-US" altLang="zh-CN"/>
              <a:t>User interface strongly affects perception</a:t>
            </a:r>
            <a:r>
              <a:rPr lang="zh-CN" altLang="en-US" sz="2400" dirty="0">
                <a:solidFill>
                  <a:schemeClr val="tx2"/>
                </a:solidFill>
              </a:rPr>
              <a:t>（感觉）</a:t>
            </a:r>
            <a:r>
              <a:rPr lang="zh-CN" altLang="en-US" dirty="0"/>
              <a:t> </a:t>
            </a:r>
            <a:r>
              <a:rPr lang="en-US" altLang="zh-CN"/>
              <a:t>of software</a:t>
            </a:r>
            <a:endParaRPr lang="en-US" altLang="zh-CN"/>
          </a:p>
          <a:p>
            <a:pPr lvl="1">
              <a:lnSpc>
                <a:spcPct val="90000"/>
              </a:lnSpc>
            </a:pPr>
            <a:r>
              <a:rPr lang="en-US" altLang="zh-CN"/>
              <a:t>Usable software sells better</a:t>
            </a:r>
            <a:endParaRPr lang="en-US" altLang="zh-CN"/>
          </a:p>
          <a:p>
            <a:pPr lvl="1">
              <a:lnSpc>
                <a:spcPct val="90000"/>
              </a:lnSpc>
            </a:pPr>
            <a:r>
              <a:rPr lang="en-US" altLang="zh-CN"/>
              <a:t>Unusable web sites are abandoned</a:t>
            </a:r>
            <a:endParaRPr lang="en-US" altLang="zh-CN"/>
          </a:p>
        </p:txBody>
      </p:sp>
      <p:sp>
        <p:nvSpPr>
          <p:cNvPr id="70659" name="灯片编号占位符 1"/>
          <p:cNvSpPr/>
          <p:nvPr>
            <p:ph type="sldNum" sz="quarter" idx="12"/>
          </p:nvPr>
        </p:nvSpPr>
        <p:spPr>
          <a:ln/>
        </p:spPr>
        <p:txBody>
          <a:bodyPr anchor="t"/>
          <a:lstStyle>
            <a:lvl1pPr marL="0" lvl="0" indent="0" algn="l" defTabSz="914400" rtl="0" eaLnBrk="1" fontAlgn="base" latinLnBrk="0" hangingPunct="1">
              <a:lnSpc>
                <a:spcPct val="100000"/>
              </a:lnSpc>
              <a:spcBef>
                <a:spcPct val="0"/>
              </a:spcBef>
              <a:spcAft>
                <a:spcPct val="0"/>
              </a:spcAft>
              <a:buFontTx/>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indent="0" algn="r"/>
            <a:fld id="{9A0DB2DC-4C9A-4742-B13C-FB6460FD3503}" type="slidenum">
              <a:rPr lang="zh-CN" altLang="en-US" sz="1000" dirty="0"/>
            </a:fld>
            <a:endParaRPr lang="zh-CN" altLang="en-US" sz="1000" dirty="0">
              <a:latin typeface="Arial" panose="020B060402020202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5" name="标题 45057"/>
          <p:cNvSpPr>
            <a:spLocks noGrp="1"/>
          </p:cNvSpPr>
          <p:nvPr>
            <p:ph type="title"/>
          </p:nvPr>
        </p:nvSpPr>
        <p:spPr>
          <a:ln/>
        </p:spPr>
        <p:txBody>
          <a:bodyPr anchor="b"/>
          <a:p>
            <a:r>
              <a:rPr lang="en-US" altLang="zh-CN"/>
              <a:t>The Cost of Getting It Wrong</a:t>
            </a:r>
            <a:endParaRPr lang="en-US" altLang="zh-CN"/>
          </a:p>
        </p:txBody>
      </p:sp>
      <p:sp>
        <p:nvSpPr>
          <p:cNvPr id="45059" name="内容占位符 45058"/>
          <p:cNvSpPr>
            <a:spLocks noGrp="1"/>
          </p:cNvSpPr>
          <p:nvPr>
            <p:ph idx="1"/>
          </p:nvPr>
        </p:nvSpPr>
        <p:spPr>
          <a:ln/>
        </p:spPr>
        <p:txBody>
          <a:bodyPr anchor="t"/>
          <a:p>
            <a:r>
              <a:rPr lang="en-US" altLang="zh-CN"/>
              <a:t>User’s time isn’t getting cheaper</a:t>
            </a:r>
            <a:endParaRPr lang="en-US" altLang="zh-CN"/>
          </a:p>
          <a:p>
            <a:r>
              <a:rPr lang="en-US" altLang="zh-CN"/>
              <a:t>Design it correctly now, or pay for it later</a:t>
            </a:r>
            <a:endParaRPr lang="en-US" altLang="zh-CN"/>
          </a:p>
          <a:p>
            <a:r>
              <a:rPr lang="en-US" altLang="zh-CN"/>
              <a:t>Disasters happen</a:t>
            </a:r>
            <a:endParaRPr lang="en-US" altLang="zh-CN"/>
          </a:p>
          <a:p>
            <a:pPr lvl="1"/>
            <a:r>
              <a:rPr lang="en-US" altLang="zh-CN" dirty="0"/>
              <a:t>Therac-25 radiation therapy machine</a:t>
            </a:r>
            <a:r>
              <a:rPr lang="zh-CN" altLang="en-US" dirty="0"/>
              <a:t>（</a:t>
            </a:r>
            <a:r>
              <a:rPr lang="en-US" altLang="zh-CN" dirty="0"/>
              <a:t>1985-1986</a:t>
            </a:r>
            <a:r>
              <a:rPr lang="zh-CN" altLang="en-US" dirty="0"/>
              <a:t>）</a:t>
            </a:r>
            <a:endParaRPr lang="zh-CN" altLang="en-US" dirty="0"/>
          </a:p>
          <a:p>
            <a:pPr lvl="1"/>
            <a:r>
              <a:rPr lang="en-US" altLang="zh-CN" dirty="0"/>
              <a:t>Aegis radar system in USS Vincennes</a:t>
            </a:r>
            <a:r>
              <a:rPr lang="zh-CN" altLang="en-US" dirty="0"/>
              <a:t>（</a:t>
            </a:r>
            <a:r>
              <a:rPr lang="en-US" altLang="zh-CN" dirty="0"/>
              <a:t>1988</a:t>
            </a:r>
            <a:r>
              <a:rPr lang="zh-CN" altLang="en-US" dirty="0"/>
              <a:t>）</a:t>
            </a:r>
            <a:endParaRPr lang="zh-CN" altLang="en-US" dirty="0"/>
          </a:p>
        </p:txBody>
      </p:sp>
      <p:sp>
        <p:nvSpPr>
          <p:cNvPr id="72707" name="灯片编号占位符 1"/>
          <p:cNvSpPr/>
          <p:nvPr>
            <p:ph type="sldNum" sz="quarter" idx="12"/>
          </p:nvPr>
        </p:nvSpPr>
        <p:spPr>
          <a:ln/>
        </p:spPr>
        <p:txBody>
          <a:bodyPr anchor="t"/>
          <a:lstStyle>
            <a:lvl1pPr marL="0" lvl="0" indent="0" algn="l" defTabSz="914400" rtl="0" eaLnBrk="1" fontAlgn="base" latinLnBrk="0" hangingPunct="1">
              <a:lnSpc>
                <a:spcPct val="100000"/>
              </a:lnSpc>
              <a:spcBef>
                <a:spcPct val="0"/>
              </a:spcBef>
              <a:spcAft>
                <a:spcPct val="0"/>
              </a:spcAft>
              <a:buFontTx/>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indent="0" algn="r"/>
            <a:fld id="{9A0DB2DC-4C9A-4742-B13C-FB6460FD3503}" type="slidenum">
              <a:rPr lang="zh-CN" altLang="en-US" sz="1000" dirty="0"/>
            </a:fld>
            <a:endParaRPr lang="zh-CN" altLang="en-US" sz="1000"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5059">
                                            <p:txEl>
                                              <p:charRg st="0" end="34"/>
                                            </p:txEl>
                                          </p:spTgt>
                                        </p:tgtEl>
                                        <p:attrNameLst>
                                          <p:attrName>style.visibility</p:attrName>
                                        </p:attrNameLst>
                                      </p:cBhvr>
                                      <p:to>
                                        <p:strVal val="visible"/>
                                      </p:to>
                                    </p:set>
                                    <p:animEffect transition="in" filter="checkerboard(across)">
                                      <p:cBhvr>
                                        <p:cTn id="7" dur="500"/>
                                        <p:tgtEl>
                                          <p:spTgt spid="45059">
                                            <p:txEl>
                                              <p:charRg st="0" end="34"/>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45059">
                                            <p:txEl>
                                              <p:charRg st="34" end="79"/>
                                            </p:txEl>
                                          </p:spTgt>
                                        </p:tgtEl>
                                        <p:attrNameLst>
                                          <p:attrName>style.visibility</p:attrName>
                                        </p:attrNameLst>
                                      </p:cBhvr>
                                      <p:to>
                                        <p:strVal val="visible"/>
                                      </p:to>
                                    </p:set>
                                    <p:animEffect transition="in" filter="checkerboard(across)">
                                      <p:cBhvr>
                                        <p:cTn id="12" dur="500"/>
                                        <p:tgtEl>
                                          <p:spTgt spid="45059">
                                            <p:txEl>
                                              <p:charRg st="34" end="79"/>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45059">
                                            <p:txEl>
                                              <p:charRg st="79" end="96"/>
                                            </p:txEl>
                                          </p:spTgt>
                                        </p:tgtEl>
                                        <p:attrNameLst>
                                          <p:attrName>style.visibility</p:attrName>
                                        </p:attrNameLst>
                                      </p:cBhvr>
                                      <p:to>
                                        <p:strVal val="visible"/>
                                      </p:to>
                                    </p:set>
                                    <p:animEffect transition="in" filter="checkerboard(across)">
                                      <p:cBhvr>
                                        <p:cTn id="17" dur="500"/>
                                        <p:tgtEl>
                                          <p:spTgt spid="45059">
                                            <p:txEl>
                                              <p:charRg st="79" end="9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45059">
                                            <p:txEl>
                                              <p:charRg st="96" end="143"/>
                                            </p:txEl>
                                          </p:spTgt>
                                        </p:tgtEl>
                                        <p:attrNameLst>
                                          <p:attrName>style.visibility</p:attrName>
                                        </p:attrNameLst>
                                      </p:cBhvr>
                                      <p:to>
                                        <p:strVal val="visible"/>
                                      </p:to>
                                    </p:set>
                                    <p:animEffect transition="in" filter="checkerboard(across)">
                                      <p:cBhvr>
                                        <p:cTn id="22" dur="500"/>
                                        <p:tgtEl>
                                          <p:spTgt spid="45059">
                                            <p:txEl>
                                              <p:charRg st="96" end="14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45059">
                                            <p:txEl>
                                              <p:charRg st="143" end="185"/>
                                            </p:txEl>
                                          </p:spTgt>
                                        </p:tgtEl>
                                        <p:attrNameLst>
                                          <p:attrName>style.visibility</p:attrName>
                                        </p:attrNameLst>
                                      </p:cBhvr>
                                      <p:to>
                                        <p:strVal val="visible"/>
                                      </p:to>
                                    </p:set>
                                    <p:animEffect transition="in" filter="checkerboard(across)">
                                      <p:cBhvr>
                                        <p:cTn id="27" dur="500"/>
                                        <p:tgtEl>
                                          <p:spTgt spid="45059">
                                            <p:txEl>
                                              <p:charRg st="143" end="18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3" name="标题 46081"/>
          <p:cNvSpPr>
            <a:spLocks noGrp="1"/>
          </p:cNvSpPr>
          <p:nvPr>
            <p:ph type="title"/>
          </p:nvPr>
        </p:nvSpPr>
        <p:spPr>
          <a:ln/>
        </p:spPr>
        <p:txBody>
          <a:bodyPr anchor="b"/>
          <a:p>
            <a:r>
              <a:rPr lang="en-US" altLang="zh-CN" sz="4000"/>
              <a:t>User Interfaces Are Hard to Design</a:t>
            </a:r>
            <a:endParaRPr lang="en-US" altLang="zh-CN" sz="4000"/>
          </a:p>
        </p:txBody>
      </p:sp>
      <p:sp>
        <p:nvSpPr>
          <p:cNvPr id="46083" name="内容占位符 46082"/>
          <p:cNvSpPr>
            <a:spLocks noGrp="1"/>
          </p:cNvSpPr>
          <p:nvPr>
            <p:ph idx="1"/>
          </p:nvPr>
        </p:nvSpPr>
        <p:spPr>
          <a:ln/>
        </p:spPr>
        <p:txBody>
          <a:bodyPr anchor="t"/>
          <a:p>
            <a:pPr>
              <a:lnSpc>
                <a:spcPct val="90000"/>
              </a:lnSpc>
            </a:pPr>
            <a:r>
              <a:rPr lang="en-US" altLang="zh-CN"/>
              <a:t>You are not the user</a:t>
            </a:r>
            <a:endParaRPr lang="en-US" altLang="zh-CN"/>
          </a:p>
          <a:p>
            <a:pPr lvl="1">
              <a:lnSpc>
                <a:spcPct val="90000"/>
              </a:lnSpc>
            </a:pPr>
            <a:r>
              <a:rPr lang="en-US" altLang="zh-CN"/>
              <a:t>Most software engineering is about communicating with other programmers</a:t>
            </a:r>
            <a:endParaRPr lang="en-US" altLang="zh-CN"/>
          </a:p>
          <a:p>
            <a:pPr lvl="1">
              <a:lnSpc>
                <a:spcPct val="90000"/>
              </a:lnSpc>
            </a:pPr>
            <a:r>
              <a:rPr lang="en-US" altLang="zh-CN"/>
              <a:t>UI is about communicating with users</a:t>
            </a:r>
            <a:endParaRPr lang="en-US" altLang="zh-CN"/>
          </a:p>
          <a:p>
            <a:pPr>
              <a:lnSpc>
                <a:spcPct val="90000"/>
              </a:lnSpc>
            </a:pPr>
            <a:r>
              <a:rPr lang="en-US" altLang="zh-CN"/>
              <a:t>The user is always right</a:t>
            </a:r>
            <a:endParaRPr lang="en-US" altLang="zh-CN"/>
          </a:p>
          <a:p>
            <a:pPr lvl="1">
              <a:lnSpc>
                <a:spcPct val="90000"/>
              </a:lnSpc>
            </a:pPr>
            <a:r>
              <a:rPr lang="en-US" altLang="zh-CN"/>
              <a:t>Consistent problems are the system’s fault</a:t>
            </a:r>
            <a:endParaRPr lang="en-US" altLang="zh-CN"/>
          </a:p>
          <a:p>
            <a:pPr>
              <a:lnSpc>
                <a:spcPct val="90000"/>
              </a:lnSpc>
            </a:pPr>
            <a:r>
              <a:rPr lang="en-US" altLang="zh-CN">
                <a:latin typeface="Trebuchet MS" panose="020B0603020202020204" pitchFamily="34" charset="0"/>
              </a:rPr>
              <a:t>…</a:t>
            </a:r>
            <a:r>
              <a:rPr lang="en-US" altLang="zh-CN"/>
              <a:t> but the user is not always right</a:t>
            </a:r>
            <a:endParaRPr lang="en-US" altLang="zh-CN"/>
          </a:p>
          <a:p>
            <a:pPr lvl="1">
              <a:lnSpc>
                <a:spcPct val="90000"/>
              </a:lnSpc>
            </a:pPr>
            <a:r>
              <a:rPr lang="en-US" altLang="zh-CN"/>
              <a:t>Users aren’t designers</a:t>
            </a:r>
            <a:endParaRPr lang="en-US" altLang="zh-CN"/>
          </a:p>
        </p:txBody>
      </p:sp>
      <p:sp>
        <p:nvSpPr>
          <p:cNvPr id="74755" name="灯片编号占位符 1"/>
          <p:cNvSpPr/>
          <p:nvPr>
            <p:ph type="sldNum" sz="quarter" idx="12"/>
          </p:nvPr>
        </p:nvSpPr>
        <p:spPr>
          <a:ln/>
        </p:spPr>
        <p:txBody>
          <a:bodyPr anchor="t"/>
          <a:lstStyle>
            <a:lvl1pPr marL="0" lvl="0" indent="0" algn="l" defTabSz="914400" rtl="0" eaLnBrk="1" fontAlgn="base" latinLnBrk="0" hangingPunct="1">
              <a:lnSpc>
                <a:spcPct val="100000"/>
              </a:lnSpc>
              <a:spcBef>
                <a:spcPct val="0"/>
              </a:spcBef>
              <a:spcAft>
                <a:spcPct val="0"/>
              </a:spcAft>
              <a:buFontTx/>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indent="0" algn="r"/>
            <a:fld id="{9A0DB2DC-4C9A-4742-B13C-FB6460FD3503}" type="slidenum">
              <a:rPr lang="zh-CN" altLang="en-US" sz="1000" dirty="0"/>
            </a:fld>
            <a:endParaRPr lang="zh-CN" altLang="en-US" sz="1000"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6083">
                                            <p:txEl>
                                              <p:charRg st="0" end="21"/>
                                            </p:txEl>
                                          </p:spTgt>
                                        </p:tgtEl>
                                        <p:attrNameLst>
                                          <p:attrName>style.visibility</p:attrName>
                                        </p:attrNameLst>
                                      </p:cBhvr>
                                      <p:to>
                                        <p:strVal val="visible"/>
                                      </p:to>
                                    </p:set>
                                    <p:animEffect transition="in" filter="checkerboard(across)">
                                      <p:cBhvr>
                                        <p:cTn id="7" dur="500"/>
                                        <p:tgtEl>
                                          <p:spTgt spid="46083">
                                            <p:txEl>
                                              <p:charRg st="0" end="2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46083">
                                            <p:txEl>
                                              <p:charRg st="21" end="93"/>
                                            </p:txEl>
                                          </p:spTgt>
                                        </p:tgtEl>
                                        <p:attrNameLst>
                                          <p:attrName>style.visibility</p:attrName>
                                        </p:attrNameLst>
                                      </p:cBhvr>
                                      <p:to>
                                        <p:strVal val="visible"/>
                                      </p:to>
                                    </p:set>
                                    <p:animEffect transition="in" filter="checkerboard(across)">
                                      <p:cBhvr>
                                        <p:cTn id="10" dur="500"/>
                                        <p:tgtEl>
                                          <p:spTgt spid="46083">
                                            <p:txEl>
                                              <p:charRg st="21" end="93"/>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46083">
                                            <p:txEl>
                                              <p:charRg st="93" end="130"/>
                                            </p:txEl>
                                          </p:spTgt>
                                        </p:tgtEl>
                                        <p:attrNameLst>
                                          <p:attrName>style.visibility</p:attrName>
                                        </p:attrNameLst>
                                      </p:cBhvr>
                                      <p:to>
                                        <p:strVal val="visible"/>
                                      </p:to>
                                    </p:set>
                                    <p:animEffect transition="in" filter="checkerboard(across)">
                                      <p:cBhvr>
                                        <p:cTn id="13" dur="500"/>
                                        <p:tgtEl>
                                          <p:spTgt spid="46083">
                                            <p:txEl>
                                              <p:charRg st="93" end="13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46083">
                                            <p:txEl>
                                              <p:charRg st="130" end="155"/>
                                            </p:txEl>
                                          </p:spTgt>
                                        </p:tgtEl>
                                        <p:attrNameLst>
                                          <p:attrName>style.visibility</p:attrName>
                                        </p:attrNameLst>
                                      </p:cBhvr>
                                      <p:to>
                                        <p:strVal val="visible"/>
                                      </p:to>
                                    </p:set>
                                    <p:animEffect transition="in" filter="checkerboard(across)">
                                      <p:cBhvr>
                                        <p:cTn id="18" dur="500"/>
                                        <p:tgtEl>
                                          <p:spTgt spid="46083">
                                            <p:txEl>
                                              <p:charRg st="130" end="155"/>
                                            </p:txEl>
                                          </p:spTgt>
                                        </p:tgtEl>
                                      </p:cBhvr>
                                    </p:animEffect>
                                  </p:childTnLst>
                                </p:cTn>
                              </p:par>
                              <p:par>
                                <p:cTn id="19" presetID="5" presetClass="entr" presetSubtype="10" fill="hold" nodeType="withEffect">
                                  <p:stCondLst>
                                    <p:cond delay="0"/>
                                  </p:stCondLst>
                                  <p:childTnLst>
                                    <p:set>
                                      <p:cBhvr>
                                        <p:cTn id="20" dur="1" fill="hold">
                                          <p:stCondLst>
                                            <p:cond delay="0"/>
                                          </p:stCondLst>
                                        </p:cTn>
                                        <p:tgtEl>
                                          <p:spTgt spid="46083">
                                            <p:txEl>
                                              <p:charRg st="155" end="198"/>
                                            </p:txEl>
                                          </p:spTgt>
                                        </p:tgtEl>
                                        <p:attrNameLst>
                                          <p:attrName>style.visibility</p:attrName>
                                        </p:attrNameLst>
                                      </p:cBhvr>
                                      <p:to>
                                        <p:strVal val="visible"/>
                                      </p:to>
                                    </p:set>
                                    <p:animEffect transition="in" filter="checkerboard(across)">
                                      <p:cBhvr>
                                        <p:cTn id="21" dur="500"/>
                                        <p:tgtEl>
                                          <p:spTgt spid="46083">
                                            <p:txEl>
                                              <p:charRg st="155" end="198"/>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nodeType="clickEffect">
                                  <p:stCondLst>
                                    <p:cond delay="0"/>
                                  </p:stCondLst>
                                  <p:childTnLst>
                                    <p:set>
                                      <p:cBhvr>
                                        <p:cTn id="25" dur="1" fill="hold">
                                          <p:stCondLst>
                                            <p:cond delay="0"/>
                                          </p:stCondLst>
                                        </p:cTn>
                                        <p:tgtEl>
                                          <p:spTgt spid="46083">
                                            <p:txEl>
                                              <p:charRg st="198" end="233"/>
                                            </p:txEl>
                                          </p:spTgt>
                                        </p:tgtEl>
                                        <p:attrNameLst>
                                          <p:attrName>style.visibility</p:attrName>
                                        </p:attrNameLst>
                                      </p:cBhvr>
                                      <p:to>
                                        <p:strVal val="visible"/>
                                      </p:to>
                                    </p:set>
                                    <p:animEffect transition="in" filter="checkerboard(across)">
                                      <p:cBhvr>
                                        <p:cTn id="26" dur="500"/>
                                        <p:tgtEl>
                                          <p:spTgt spid="46083">
                                            <p:txEl>
                                              <p:charRg st="198" end="233"/>
                                            </p:txEl>
                                          </p:spTgt>
                                        </p:tgtEl>
                                      </p:cBhvr>
                                    </p:animEffect>
                                  </p:childTnLst>
                                </p:cTn>
                              </p:par>
                              <p:par>
                                <p:cTn id="27" presetID="5" presetClass="entr" presetSubtype="10" fill="hold" nodeType="withEffect">
                                  <p:stCondLst>
                                    <p:cond delay="0"/>
                                  </p:stCondLst>
                                  <p:childTnLst>
                                    <p:set>
                                      <p:cBhvr>
                                        <p:cTn id="28" dur="1" fill="hold">
                                          <p:stCondLst>
                                            <p:cond delay="0"/>
                                          </p:stCondLst>
                                        </p:cTn>
                                        <p:tgtEl>
                                          <p:spTgt spid="46083">
                                            <p:txEl>
                                              <p:charRg st="233" end="256"/>
                                            </p:txEl>
                                          </p:spTgt>
                                        </p:tgtEl>
                                        <p:attrNameLst>
                                          <p:attrName>style.visibility</p:attrName>
                                        </p:attrNameLst>
                                      </p:cBhvr>
                                      <p:to>
                                        <p:strVal val="visible"/>
                                      </p:to>
                                    </p:set>
                                    <p:animEffect transition="in" filter="checkerboard(across)">
                                      <p:cBhvr>
                                        <p:cTn id="29" dur="500"/>
                                        <p:tgtEl>
                                          <p:spTgt spid="46083">
                                            <p:txEl>
                                              <p:charRg st="233" end="25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1" name="标题 47105"/>
          <p:cNvSpPr>
            <a:spLocks noGrp="1"/>
          </p:cNvSpPr>
          <p:nvPr>
            <p:ph type="title"/>
          </p:nvPr>
        </p:nvSpPr>
        <p:spPr>
          <a:ln/>
        </p:spPr>
        <p:txBody>
          <a:bodyPr anchor="b"/>
          <a:p>
            <a:r>
              <a:rPr lang="en-US" altLang="zh-CN"/>
              <a:t>User Interfaces are Hard to Build</a:t>
            </a:r>
            <a:endParaRPr lang="en-US" altLang="zh-CN"/>
          </a:p>
        </p:txBody>
      </p:sp>
      <p:sp>
        <p:nvSpPr>
          <p:cNvPr id="76802" name="文本占位符 47106"/>
          <p:cNvSpPr>
            <a:spLocks noGrp="1"/>
          </p:cNvSpPr>
          <p:nvPr>
            <p:ph idx="1"/>
          </p:nvPr>
        </p:nvSpPr>
        <p:spPr>
          <a:ln/>
        </p:spPr>
        <p:txBody>
          <a:bodyPr anchor="t"/>
          <a:p>
            <a:r>
              <a:rPr lang="en-US" altLang="zh-CN"/>
              <a:t>User interface takes a lot of software development effort</a:t>
            </a:r>
            <a:endParaRPr lang="en-US" altLang="zh-CN"/>
          </a:p>
          <a:p>
            <a:r>
              <a:rPr lang="en-US" altLang="zh-CN"/>
              <a:t>UI accounts for ~50% of:</a:t>
            </a:r>
            <a:endParaRPr lang="en-US" altLang="zh-CN"/>
          </a:p>
          <a:p>
            <a:pPr lvl="1"/>
            <a:r>
              <a:rPr lang="en-US" altLang="zh-CN"/>
              <a:t>Design time</a:t>
            </a:r>
            <a:endParaRPr lang="en-US" altLang="zh-CN"/>
          </a:p>
          <a:p>
            <a:pPr lvl="1"/>
            <a:r>
              <a:rPr lang="en-US" altLang="zh-CN"/>
              <a:t>Implementation time</a:t>
            </a:r>
            <a:endParaRPr lang="en-US" altLang="zh-CN"/>
          </a:p>
          <a:p>
            <a:pPr lvl="1"/>
            <a:r>
              <a:rPr lang="en-US" altLang="zh-CN"/>
              <a:t>Maintenance time</a:t>
            </a:r>
            <a:endParaRPr lang="en-US" altLang="zh-CN"/>
          </a:p>
          <a:p>
            <a:pPr lvl="1"/>
            <a:r>
              <a:rPr lang="en-US" altLang="zh-CN"/>
              <a:t>Code size</a:t>
            </a:r>
            <a:endParaRPr lang="en-US" altLang="zh-CN"/>
          </a:p>
        </p:txBody>
      </p:sp>
      <p:sp>
        <p:nvSpPr>
          <p:cNvPr id="76803" name="灯片编号占位符 1"/>
          <p:cNvSpPr/>
          <p:nvPr>
            <p:ph type="sldNum" sz="quarter" idx="12"/>
          </p:nvPr>
        </p:nvSpPr>
        <p:spPr>
          <a:ln/>
        </p:spPr>
        <p:txBody>
          <a:bodyPr anchor="t"/>
          <a:lstStyle>
            <a:lvl1pPr marL="0" lvl="0" indent="0" algn="l" defTabSz="914400" rtl="0" eaLnBrk="1" fontAlgn="base" latinLnBrk="0" hangingPunct="1">
              <a:lnSpc>
                <a:spcPct val="100000"/>
              </a:lnSpc>
              <a:spcBef>
                <a:spcPct val="0"/>
              </a:spcBef>
              <a:spcAft>
                <a:spcPct val="0"/>
              </a:spcAft>
              <a:buFontTx/>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indent="0" algn="r"/>
            <a:fld id="{9A0DB2DC-4C9A-4742-B13C-FB6460FD3503}" type="slidenum">
              <a:rPr lang="zh-CN" altLang="en-US" sz="1000" dirty="0"/>
            </a:fld>
            <a:endParaRPr lang="zh-CN" altLang="en-US" sz="1000" dirty="0">
              <a:latin typeface="Arial" panose="020B060402020202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49" name="标题 192513"/>
          <p:cNvSpPr>
            <a:spLocks noGrp="1"/>
          </p:cNvSpPr>
          <p:nvPr>
            <p:ph type="title"/>
          </p:nvPr>
        </p:nvSpPr>
        <p:spPr>
          <a:ln/>
        </p:spPr>
        <p:txBody>
          <a:bodyPr anchor="b"/>
          <a:p>
            <a:r>
              <a:rPr lang="en-US" altLang="zh-CN"/>
              <a:t>Chapter 1 </a:t>
            </a:r>
            <a:r>
              <a:rPr lang="en-US" altLang="zh-CN"/>
              <a:t>Introduction</a:t>
            </a:r>
            <a:endParaRPr lang="en-US" altLang="zh-CN"/>
          </a:p>
        </p:txBody>
      </p:sp>
      <p:sp>
        <p:nvSpPr>
          <p:cNvPr id="192515" name="文本占位符 192514"/>
          <p:cNvSpPr>
            <a:spLocks noGrp="1"/>
          </p:cNvSpPr>
          <p:nvPr>
            <p:ph idx="1"/>
          </p:nvPr>
        </p:nvSpPr>
        <p:spPr/>
        <p:txBody>
          <a:bodyPr/>
          <a:p>
            <a:pPr algn="ctr" fontAlgn="base">
              <a:buNone/>
            </a:pPr>
            <a:r>
              <a:rPr lang="en-US" altLang="zh-CN" sz="4800" strike="noStrike" noProof="1" dirty="0">
                <a:solidFill>
                  <a:srgbClr val="1CE43D"/>
                </a:solidFill>
                <a:effectLst>
                  <a:outerShdw blurRad="38100" dist="38100" dir="2700000">
                    <a:srgbClr val="C0C0C0"/>
                  </a:outerShdw>
                </a:effectLst>
                <a:latin typeface="Comic Sans MS" panose="030F0702030302020204" pitchFamily="66" charset="0"/>
              </a:rPr>
              <a:t>Thank you</a:t>
            </a:r>
            <a:r>
              <a:rPr lang="zh-CN" altLang="en-US" sz="4800" strike="noStrike" noProof="1" dirty="0">
                <a:solidFill>
                  <a:srgbClr val="1CE43D"/>
                </a:solidFill>
                <a:effectLst>
                  <a:outerShdw blurRad="38100" dist="38100" dir="2700000">
                    <a:srgbClr val="C0C0C0"/>
                  </a:outerShdw>
                </a:effectLst>
                <a:latin typeface="Comic Sans MS" panose="030F0702030302020204" pitchFamily="66" charset="0"/>
              </a:rPr>
              <a:t>！</a:t>
            </a:r>
            <a:endParaRPr lang="zh-CN" altLang="en-US" sz="4800" strike="noStrike" noProof="1" dirty="0">
              <a:solidFill>
                <a:srgbClr val="1CE43D"/>
              </a:solidFill>
              <a:effectLst>
                <a:outerShdw blurRad="38100" dist="38100" dir="2700000">
                  <a:srgbClr val="C0C0C0"/>
                </a:outerShdw>
              </a:effectLst>
              <a:latin typeface="Comic Sans MS" panose="030F0702030302020204" pitchFamily="66" charset="0"/>
            </a:endParaRPr>
          </a:p>
        </p:txBody>
      </p:sp>
      <p:sp>
        <p:nvSpPr>
          <p:cNvPr id="78851" name="灯片编号占位符 1"/>
          <p:cNvSpPr/>
          <p:nvPr>
            <p:ph type="sldNum" sz="quarter" idx="12"/>
          </p:nvPr>
        </p:nvSpPr>
        <p:spPr>
          <a:ln/>
        </p:spPr>
        <p:txBody>
          <a:bodyPr anchor="t"/>
          <a:lstStyle>
            <a:lvl1pPr marL="0" lvl="0" indent="0" algn="l" defTabSz="914400" rtl="0" eaLnBrk="1" fontAlgn="base" latinLnBrk="0" hangingPunct="1">
              <a:lnSpc>
                <a:spcPct val="100000"/>
              </a:lnSpc>
              <a:spcBef>
                <a:spcPct val="0"/>
              </a:spcBef>
              <a:spcAft>
                <a:spcPct val="0"/>
              </a:spcAft>
              <a:buFontTx/>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indent="0" algn="r"/>
            <a:fld id="{9A0DB2DC-4C9A-4742-B13C-FB6460FD3503}" type="slidenum">
              <a:rPr lang="zh-CN" altLang="en-US" sz="1000" dirty="0"/>
            </a:fld>
            <a:endParaRPr lang="zh-CN" altLang="en-US" sz="1000" dirty="0">
              <a:latin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标题 208897"/>
          <p:cNvSpPr>
            <a:spLocks noGrp="1"/>
          </p:cNvSpPr>
          <p:nvPr>
            <p:ph type="title"/>
          </p:nvPr>
        </p:nvSpPr>
        <p:spPr>
          <a:ln/>
        </p:spPr>
        <p:txBody>
          <a:bodyPr anchor="b"/>
          <a:p>
            <a:r>
              <a:rPr lang="en-US" altLang="zh-CN"/>
              <a:t>HCI</a:t>
            </a:r>
            <a:endParaRPr lang="en-US" altLang="zh-CN"/>
          </a:p>
        </p:txBody>
      </p:sp>
      <p:sp>
        <p:nvSpPr>
          <p:cNvPr id="13314" name="文本占位符 208898"/>
          <p:cNvSpPr>
            <a:spLocks noGrp="1"/>
          </p:cNvSpPr>
          <p:nvPr>
            <p:ph idx="1"/>
          </p:nvPr>
        </p:nvSpPr>
        <p:spPr>
          <a:ln/>
        </p:spPr>
        <p:txBody>
          <a:bodyPr anchor="t"/>
          <a:p>
            <a:r>
              <a:rPr lang="en-US" altLang="zh-CN" b="0"/>
              <a:t>Human computer interaction (HCI)</a:t>
            </a:r>
            <a:endParaRPr lang="en-US" altLang="zh-CN" b="0"/>
          </a:p>
          <a:p>
            <a:r>
              <a:rPr lang="zh-CN" altLang="en-US" b="0" dirty="0"/>
              <a:t>以下情景是否属于人机交互？为什么？</a:t>
            </a:r>
            <a:endParaRPr lang="zh-CN" altLang="en-US" b="0" dirty="0"/>
          </a:p>
          <a:p>
            <a:pPr lvl="1"/>
            <a:r>
              <a:rPr lang="zh-CN" altLang="en-US" b="0" dirty="0"/>
              <a:t>两位小朋友为更好的学习</a:t>
            </a:r>
            <a:r>
              <a:rPr lang="en-US" altLang="zh-CN" b="0" dirty="0"/>
              <a:t>Scratch</a:t>
            </a:r>
            <a:r>
              <a:rPr lang="zh-CN" altLang="en-US" b="0" dirty="0"/>
              <a:t>进行经验交流</a:t>
            </a:r>
            <a:endParaRPr lang="zh-CN" altLang="en-US" b="0" dirty="0"/>
          </a:p>
          <a:p>
            <a:pPr lvl="1"/>
            <a:r>
              <a:rPr lang="zh-CN" altLang="en-US" b="0" dirty="0"/>
              <a:t>两个机器人正在协作工作</a:t>
            </a:r>
            <a:endParaRPr lang="zh-CN" altLang="en-US" b="0" dirty="0"/>
          </a:p>
          <a:p>
            <a:pPr lvl="1"/>
            <a:r>
              <a:rPr lang="zh-CN" altLang="en-US" b="0" dirty="0"/>
              <a:t>某系统的客户端与远程服务器端进行信息交互</a:t>
            </a:r>
            <a:endParaRPr lang="zh-CN" altLang="en-US" b="0" dirty="0"/>
          </a:p>
          <a:p>
            <a:pPr lvl="1"/>
            <a:r>
              <a:rPr lang="zh-CN" altLang="en-US" b="0" dirty="0"/>
              <a:t>某摄影爱好者使用智能相机拍照         </a:t>
            </a:r>
            <a:endParaRPr lang="zh-CN" altLang="en-US" b="0" dirty="0"/>
          </a:p>
          <a:p>
            <a:endParaRPr lang="zh-CN" altLang="en-US" b="0"/>
          </a:p>
          <a:p>
            <a:endParaRPr lang="zh-CN" altLang="en-US"/>
          </a:p>
        </p:txBody>
      </p:sp>
      <p:pic>
        <p:nvPicPr>
          <p:cNvPr id="13315" name="图片 208900" descr="思考图片"/>
          <p:cNvPicPr>
            <a:picLocks noChangeAspect="1"/>
          </p:cNvPicPr>
          <p:nvPr/>
        </p:nvPicPr>
        <p:blipFill>
          <a:blip r:embed="rId1"/>
          <a:stretch>
            <a:fillRect/>
          </a:stretch>
        </p:blipFill>
        <p:spPr>
          <a:xfrm>
            <a:off x="323850" y="4797425"/>
            <a:ext cx="1920875" cy="1920875"/>
          </a:xfrm>
          <a:prstGeom prst="rect">
            <a:avLst/>
          </a:prstGeom>
          <a:noFill/>
          <a:ln w="9525">
            <a:noFill/>
          </a:ln>
        </p:spPr>
      </p:pic>
      <p:sp>
        <p:nvSpPr>
          <p:cNvPr id="13316" name="灯片编号占位符 1"/>
          <p:cNvSpPr/>
          <p:nvPr>
            <p:ph type="sldNum" sz="quarter" idx="12"/>
          </p:nvPr>
        </p:nvSpPr>
        <p:spPr>
          <a:ln/>
        </p:spPr>
        <p:txBody>
          <a:bodyPr anchor="t"/>
          <a:lstStyle>
            <a:lvl1pPr marL="0" lvl="0" indent="0" algn="l" defTabSz="914400" rtl="0" eaLnBrk="1" fontAlgn="base" latinLnBrk="0" hangingPunct="1">
              <a:lnSpc>
                <a:spcPct val="100000"/>
              </a:lnSpc>
              <a:spcBef>
                <a:spcPct val="0"/>
              </a:spcBef>
              <a:spcAft>
                <a:spcPct val="0"/>
              </a:spcAft>
              <a:buFontTx/>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indent="0" algn="r"/>
            <a:fld id="{9A0DB2DC-4C9A-4742-B13C-FB6460FD3503}" type="slidenum">
              <a:rPr lang="zh-CN" altLang="en-US" sz="1000" dirty="0"/>
            </a:fld>
            <a:endParaRPr lang="zh-CN" altLang="en-US" sz="1000" dirty="0">
              <a:latin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标题 252929"/>
          <p:cNvSpPr>
            <a:spLocks noGrp="1"/>
          </p:cNvSpPr>
          <p:nvPr>
            <p:ph type="title"/>
          </p:nvPr>
        </p:nvSpPr>
        <p:spPr>
          <a:ln/>
        </p:spPr>
        <p:txBody>
          <a:bodyPr anchor="b"/>
          <a:p>
            <a:r>
              <a:rPr lang="en-US" altLang="zh-CN"/>
              <a:t>HCI</a:t>
            </a:r>
            <a:endParaRPr lang="en-US" altLang="zh-CN"/>
          </a:p>
        </p:txBody>
      </p:sp>
      <p:sp>
        <p:nvSpPr>
          <p:cNvPr id="14338" name="文本占位符 252930"/>
          <p:cNvSpPr>
            <a:spLocks noGrp="1"/>
          </p:cNvSpPr>
          <p:nvPr>
            <p:ph idx="1"/>
          </p:nvPr>
        </p:nvSpPr>
        <p:spPr>
          <a:ln/>
        </p:spPr>
        <p:txBody>
          <a:bodyPr anchor="t"/>
          <a:p>
            <a:pPr>
              <a:lnSpc>
                <a:spcPct val="90000"/>
              </a:lnSpc>
            </a:pPr>
            <a:r>
              <a:rPr lang="en-US" altLang="zh-CN" b="0"/>
              <a:t>An interdisciplinary field in which computer scientists, engineers, psychologists, social scientists, and design professionals play important roles. </a:t>
            </a:r>
            <a:r>
              <a:rPr lang="en-US" altLang="zh-CN"/>
              <a:t> </a:t>
            </a:r>
            <a:endParaRPr lang="en-US" altLang="zh-CN"/>
          </a:p>
          <a:p>
            <a:pPr>
              <a:lnSpc>
                <a:spcPct val="90000"/>
              </a:lnSpc>
            </a:pPr>
            <a:r>
              <a:rPr lang="en-US" altLang="zh-CN" b="0"/>
              <a:t>A discipline concerned with the design, evaluation and implementation of interactive computing systems for human use and with the study of major phenomena surrounding them.</a:t>
            </a:r>
            <a:endParaRPr lang="en-US" altLang="zh-CN" b="0"/>
          </a:p>
        </p:txBody>
      </p:sp>
      <p:sp>
        <p:nvSpPr>
          <p:cNvPr id="14339" name="灯片编号占位符 1"/>
          <p:cNvSpPr/>
          <p:nvPr>
            <p:ph type="sldNum" sz="quarter" idx="12"/>
          </p:nvPr>
        </p:nvSpPr>
        <p:spPr>
          <a:ln/>
        </p:spPr>
        <p:txBody>
          <a:bodyPr anchor="t"/>
          <a:lstStyle>
            <a:lvl1pPr marL="0" lvl="0" indent="0" algn="l" defTabSz="914400" rtl="0" eaLnBrk="1" fontAlgn="base" latinLnBrk="0" hangingPunct="1">
              <a:lnSpc>
                <a:spcPct val="100000"/>
              </a:lnSpc>
              <a:spcBef>
                <a:spcPct val="0"/>
              </a:spcBef>
              <a:spcAft>
                <a:spcPct val="0"/>
              </a:spcAft>
              <a:buFontTx/>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indent="0" algn="r"/>
            <a:fld id="{9A0DB2DC-4C9A-4742-B13C-FB6460FD3503}" type="slidenum">
              <a:rPr lang="zh-CN" altLang="en-US" sz="1000" dirty="0"/>
            </a:fld>
            <a:endParaRPr lang="zh-CN" altLang="en-US" sz="1000" dirty="0">
              <a:latin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标题 242689"/>
          <p:cNvSpPr>
            <a:spLocks noGrp="1"/>
          </p:cNvSpPr>
          <p:nvPr>
            <p:ph type="title"/>
          </p:nvPr>
        </p:nvSpPr>
        <p:spPr>
          <a:ln/>
        </p:spPr>
        <p:txBody>
          <a:bodyPr anchor="b"/>
          <a:p>
            <a:r>
              <a:rPr lang="en-US" altLang="zh-CN"/>
              <a:t>Goal of HCI</a:t>
            </a:r>
            <a:endParaRPr lang="en-US" altLang="zh-CN"/>
          </a:p>
        </p:txBody>
      </p:sp>
      <p:sp>
        <p:nvSpPr>
          <p:cNvPr id="15362" name="文本占位符 242690"/>
          <p:cNvSpPr>
            <a:spLocks noGrp="1"/>
          </p:cNvSpPr>
          <p:nvPr>
            <p:ph idx="1"/>
          </p:nvPr>
        </p:nvSpPr>
        <p:spPr>
          <a:ln/>
        </p:spPr>
        <p:txBody>
          <a:bodyPr anchor="t"/>
          <a:p>
            <a:r>
              <a:rPr lang="en-US" altLang="zh-CN" b="0"/>
              <a:t>Solve real problems in the design and use of technology, making computer-based systems easier to use and more effective for people and organizations.</a:t>
            </a:r>
            <a:r>
              <a:rPr lang="en-US" altLang="zh-CN"/>
              <a:t> </a:t>
            </a:r>
            <a:endParaRPr lang="en-US" altLang="zh-CN"/>
          </a:p>
        </p:txBody>
      </p:sp>
      <p:sp>
        <p:nvSpPr>
          <p:cNvPr id="15363" name="灯片编号占位符 1"/>
          <p:cNvSpPr/>
          <p:nvPr>
            <p:ph type="sldNum" sz="quarter" idx="12"/>
          </p:nvPr>
        </p:nvSpPr>
        <p:spPr>
          <a:ln/>
        </p:spPr>
        <p:txBody>
          <a:bodyPr anchor="t"/>
          <a:lstStyle>
            <a:lvl1pPr marL="0" lvl="0" indent="0" algn="l" defTabSz="914400" rtl="0" eaLnBrk="1" fontAlgn="base" latinLnBrk="0" hangingPunct="1">
              <a:lnSpc>
                <a:spcPct val="100000"/>
              </a:lnSpc>
              <a:spcBef>
                <a:spcPct val="0"/>
              </a:spcBef>
              <a:spcAft>
                <a:spcPct val="0"/>
              </a:spcAft>
              <a:buFontTx/>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indent="0" algn="r"/>
            <a:fld id="{9A0DB2DC-4C9A-4742-B13C-FB6460FD3503}" type="slidenum">
              <a:rPr lang="zh-CN" altLang="en-US" sz="1000" dirty="0"/>
            </a:fld>
            <a:endParaRPr lang="zh-CN" altLang="en-US" sz="1000" dirty="0">
              <a:latin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标题 202753"/>
          <p:cNvSpPr>
            <a:spLocks noGrp="1"/>
          </p:cNvSpPr>
          <p:nvPr>
            <p:ph type="title"/>
          </p:nvPr>
        </p:nvSpPr>
        <p:spPr>
          <a:xfrm>
            <a:off x="468313" y="260350"/>
            <a:ext cx="8229600" cy="1139825"/>
          </a:xfrm>
          <a:ln/>
        </p:spPr>
        <p:txBody>
          <a:bodyPr anchor="b"/>
          <a:p>
            <a:r>
              <a:rPr lang="en-US" altLang="zh-CN" sz="4000"/>
              <a:t>1.2 HCI History</a:t>
            </a:r>
            <a:endParaRPr lang="en-US" altLang="zh-CN" sz="4000"/>
          </a:p>
        </p:txBody>
      </p:sp>
      <p:pic>
        <p:nvPicPr>
          <p:cNvPr id="17410" name="图片 202754" descr="gif024"/>
          <p:cNvPicPr>
            <a:picLocks noChangeAspect="1"/>
          </p:cNvPicPr>
          <p:nvPr/>
        </p:nvPicPr>
        <p:blipFill>
          <a:blip r:embed="rId1"/>
          <a:stretch>
            <a:fillRect/>
          </a:stretch>
        </p:blipFill>
        <p:spPr>
          <a:xfrm>
            <a:off x="3851275" y="2349500"/>
            <a:ext cx="1541463" cy="3754438"/>
          </a:xfrm>
          <a:prstGeom prst="rect">
            <a:avLst/>
          </a:prstGeom>
          <a:noFill/>
          <a:ln w="9525">
            <a:noFill/>
          </a:ln>
        </p:spPr>
      </p:pic>
      <p:sp>
        <p:nvSpPr>
          <p:cNvPr id="17411" name="灯片编号占位符 1"/>
          <p:cNvSpPr/>
          <p:nvPr>
            <p:ph type="sldNum" sz="quarter" idx="12"/>
          </p:nvPr>
        </p:nvSpPr>
        <p:spPr>
          <a:ln/>
        </p:spPr>
        <p:txBody>
          <a:bodyPr anchor="t"/>
          <a:lstStyle>
            <a:lvl1pPr marL="0" lvl="0" indent="0" algn="l" defTabSz="914400" rtl="0" eaLnBrk="1" fontAlgn="base" latinLnBrk="0" hangingPunct="1">
              <a:lnSpc>
                <a:spcPct val="100000"/>
              </a:lnSpc>
              <a:spcBef>
                <a:spcPct val="0"/>
              </a:spcBef>
              <a:spcAft>
                <a:spcPct val="0"/>
              </a:spcAft>
              <a:buFontTx/>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indent="0" algn="r"/>
            <a:fld id="{9A0DB2DC-4C9A-4742-B13C-FB6460FD3503}" type="slidenum">
              <a:rPr lang="zh-CN" altLang="en-US" sz="1000" dirty="0"/>
            </a:fld>
            <a:endParaRPr lang="zh-CN" altLang="en-US" sz="1000" dirty="0">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标题 244737"/>
          <p:cNvSpPr>
            <a:spLocks noGrp="1"/>
          </p:cNvSpPr>
          <p:nvPr>
            <p:ph type="title"/>
          </p:nvPr>
        </p:nvSpPr>
        <p:spPr>
          <a:ln/>
        </p:spPr>
        <p:txBody>
          <a:bodyPr anchor="b"/>
          <a:p>
            <a:r>
              <a:rPr lang="en-US" altLang="zh-CN"/>
              <a:t>Time Lines</a:t>
            </a:r>
            <a:endParaRPr lang="en-US" altLang="zh-CN"/>
          </a:p>
        </p:txBody>
      </p:sp>
      <p:sp>
        <p:nvSpPr>
          <p:cNvPr id="19458" name="文本占位符 244738"/>
          <p:cNvSpPr>
            <a:spLocks noGrp="1"/>
          </p:cNvSpPr>
          <p:nvPr>
            <p:ph idx="1"/>
          </p:nvPr>
        </p:nvSpPr>
        <p:spPr>
          <a:ln/>
        </p:spPr>
        <p:txBody>
          <a:bodyPr anchor="t"/>
          <a:p>
            <a:pPr>
              <a:buNone/>
            </a:pPr>
            <a:endParaRPr lang="en-US" altLang="zh-CN"/>
          </a:p>
          <a:p>
            <a:endParaRPr lang="en-US" altLang="zh-CN"/>
          </a:p>
        </p:txBody>
      </p:sp>
      <p:pic>
        <p:nvPicPr>
          <p:cNvPr id="19459" name="图片 244740"/>
          <p:cNvPicPr>
            <a:picLocks noChangeAspect="1"/>
          </p:cNvPicPr>
          <p:nvPr/>
        </p:nvPicPr>
        <p:blipFill>
          <a:blip r:embed="rId1"/>
          <a:stretch>
            <a:fillRect/>
          </a:stretch>
        </p:blipFill>
        <p:spPr>
          <a:xfrm>
            <a:off x="395288" y="3213100"/>
            <a:ext cx="3529012" cy="1004888"/>
          </a:xfrm>
          <a:prstGeom prst="rect">
            <a:avLst/>
          </a:prstGeom>
          <a:noFill/>
          <a:ln w="9525">
            <a:noFill/>
          </a:ln>
        </p:spPr>
      </p:pic>
      <p:pic>
        <p:nvPicPr>
          <p:cNvPr id="19460" name="图片 244741"/>
          <p:cNvPicPr>
            <a:picLocks noChangeAspect="1"/>
          </p:cNvPicPr>
          <p:nvPr/>
        </p:nvPicPr>
        <p:blipFill>
          <a:blip r:embed="rId2"/>
          <a:stretch>
            <a:fillRect/>
          </a:stretch>
        </p:blipFill>
        <p:spPr>
          <a:xfrm>
            <a:off x="4022725" y="0"/>
            <a:ext cx="5121275" cy="6858000"/>
          </a:xfrm>
          <a:prstGeom prst="rect">
            <a:avLst/>
          </a:prstGeom>
          <a:noFill/>
          <a:ln w="9525">
            <a:noFill/>
          </a:ln>
        </p:spPr>
      </p:pic>
      <p:sp>
        <p:nvSpPr>
          <p:cNvPr id="19461" name="文本框 244742"/>
          <p:cNvSpPr txBox="1"/>
          <p:nvPr/>
        </p:nvSpPr>
        <p:spPr>
          <a:xfrm>
            <a:off x="395288" y="6092825"/>
            <a:ext cx="2424112" cy="641350"/>
          </a:xfrm>
          <a:prstGeom prst="rect">
            <a:avLst/>
          </a:prstGeom>
          <a:noFill/>
          <a:ln w="9525">
            <a:noFill/>
          </a:ln>
        </p:spPr>
        <p:txBody>
          <a:bodyPr wrap="none" anchor="t">
            <a:spAutoFit/>
          </a:bodyPr>
          <a:p>
            <a:r>
              <a:rPr lang="en-US" altLang="zh-CN">
                <a:latin typeface="Verdana" panose="020B0604030504040204" pitchFamily="34" charset="0"/>
                <a:ea typeface="宋体" panose="02010600030101010101" pitchFamily="2" charset="-122"/>
              </a:rPr>
              <a:t>B.Myers,1998,</a:t>
            </a:r>
            <a:endParaRPr lang="en-US" altLang="zh-CN">
              <a:latin typeface="Verdana" panose="020B0604030504040204" pitchFamily="34" charset="0"/>
              <a:ea typeface="宋体" panose="02010600030101010101" pitchFamily="2" charset="-122"/>
            </a:endParaRPr>
          </a:p>
          <a:p>
            <a:r>
              <a:rPr lang="en-US" altLang="zh-CN">
                <a:latin typeface="Verdana" panose="020B0604030504040204" pitchFamily="34" charset="0"/>
                <a:ea typeface="宋体" panose="02010600030101010101" pitchFamily="2" charset="-122"/>
              </a:rPr>
              <a:t>Brief History of HCI</a:t>
            </a:r>
            <a:endParaRPr lang="en-US" altLang="zh-CN">
              <a:latin typeface="Verdana" panose="020B0604030504040204" pitchFamily="34" charset="0"/>
              <a:ea typeface="宋体" panose="02010600030101010101" pitchFamily="2" charset="-122"/>
            </a:endParaRPr>
          </a:p>
        </p:txBody>
      </p:sp>
      <p:sp>
        <p:nvSpPr>
          <p:cNvPr id="19462" name="灯片编号占位符 1"/>
          <p:cNvSpPr/>
          <p:nvPr>
            <p:ph type="sldNum" sz="quarter" idx="12"/>
          </p:nvPr>
        </p:nvSpPr>
        <p:spPr>
          <a:ln/>
        </p:spPr>
        <p:txBody>
          <a:bodyPr anchor="t"/>
          <a:lstStyle>
            <a:lvl1pPr marL="0" lvl="0" indent="0" algn="l" defTabSz="914400" rtl="0" eaLnBrk="1" fontAlgn="base" latinLnBrk="0" hangingPunct="1">
              <a:lnSpc>
                <a:spcPct val="100000"/>
              </a:lnSpc>
              <a:spcBef>
                <a:spcPct val="0"/>
              </a:spcBef>
              <a:spcAft>
                <a:spcPct val="0"/>
              </a:spcAft>
              <a:buFontTx/>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indent="0" algn="r"/>
            <a:fld id="{9A0DB2DC-4C9A-4742-B13C-FB6460FD3503}" type="slidenum">
              <a:rPr lang="zh-CN" altLang="en-US" sz="1000" dirty="0"/>
            </a:fld>
            <a:endParaRPr lang="zh-CN" altLang="en-US" sz="1000" dirty="0">
              <a:latin typeface="Arial" panose="020B0604020202020204" pitchFamily="34" charset="0"/>
            </a:endParaRPr>
          </a:p>
        </p:txBody>
      </p:sp>
    </p:spTree>
  </p:cSld>
  <p:clrMapOvr>
    <a:masterClrMapping/>
  </p:clrMapOvr>
</p:sld>
</file>

<file path=ppt/theme/theme1.xml><?xml version="1.0" encoding="utf-8"?>
<a:theme xmlns:a="http://schemas.openxmlformats.org/drawingml/2006/main" name="Level">
  <a:themeElements>
    <a:clrScheme name="">
      <a:dk1>
        <a:srgbClr val="000000"/>
      </a:dk1>
      <a:lt1>
        <a:srgbClr val="FFFFFF"/>
      </a:lt1>
      <a:dk2>
        <a:srgbClr val="FF0000"/>
      </a:dk2>
      <a:lt2>
        <a:srgbClr val="0000FF"/>
      </a:lt2>
      <a:accent1>
        <a:srgbClr val="99CCFF"/>
      </a:accent1>
      <a:accent2>
        <a:srgbClr val="33CC33"/>
      </a:accent2>
      <a:accent3>
        <a:srgbClr val="FFFFFF"/>
      </a:accent3>
      <a:accent4>
        <a:srgbClr val="000000"/>
      </a:accent4>
      <a:accent5>
        <a:srgbClr val="CAE2FF"/>
      </a:accent5>
      <a:accent6>
        <a:srgbClr val="2DB72D"/>
      </a:accent6>
      <a:hlink>
        <a:srgbClr val="FF0000"/>
      </a:hlink>
      <a:folHlink>
        <a:srgbClr val="CC9900"/>
      </a:folHlink>
    </a:clrScheme>
    <a:fontScheme name="">
      <a:majorFont>
        <a:latin typeface="Times New Roman"/>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000000"/>
        </a:lt1>
        <a:dk2>
          <a:srgbClr val="99FF99"/>
        </a:dk2>
        <a:lt2>
          <a:srgbClr val="006699"/>
        </a:lt2>
        <a:accent1>
          <a:srgbClr val="00CC99"/>
        </a:accent1>
        <a:accent2>
          <a:srgbClr val="009999"/>
        </a:accent2>
        <a:accent3>
          <a:srgbClr val="AAAAAA"/>
        </a:accent3>
        <a:accent4>
          <a:srgbClr val="DCDCDC"/>
        </a:accent4>
        <a:accent5>
          <a:srgbClr val="AAE2CA"/>
        </a:accent5>
        <a:accent6>
          <a:srgbClr val="008989"/>
        </a:accent6>
        <a:hlink>
          <a:srgbClr val="0066FF"/>
        </a:hlink>
        <a:folHlink>
          <a:srgbClr val="989CBA"/>
        </a:folHlink>
      </a:clrScheme>
      <a:clrMap bg1="lt1" tx1="dk1" bg2="lt2" tx2="dk2" accent1="accent1" accent2="accent2" accent3="accent3" accent4="accent4" accent5="accent5" accent6="accent6" hlink="hlink" folHlink="folHlink"/>
    </a:extraClrScheme>
    <a:extraClrScheme>
      <a:clrScheme name="">
        <a:dk1>
          <a:srgbClr val="FFFFFF"/>
        </a:dk1>
        <a:lt1>
          <a:srgbClr val="5C271E"/>
        </a:lt1>
        <a:dk2>
          <a:srgbClr val="FFDD89"/>
        </a:dk2>
        <a:lt2>
          <a:srgbClr val="808000"/>
        </a:lt2>
        <a:accent1>
          <a:srgbClr val="CC6600"/>
        </a:accent1>
        <a:accent2>
          <a:srgbClr val="CC9900"/>
        </a:accent2>
        <a:accent3>
          <a:srgbClr val="B6ABAA"/>
        </a:accent3>
        <a:accent4>
          <a:srgbClr val="DCDCDC"/>
        </a:accent4>
        <a:accent5>
          <a:srgbClr val="E2B9AA"/>
        </a:accent5>
        <a:accent6>
          <a:srgbClr val="B78900"/>
        </a:accent6>
        <a:hlink>
          <a:srgbClr val="669900"/>
        </a:hlink>
        <a:folHlink>
          <a:srgbClr val="A3A274"/>
        </a:folHlink>
      </a:clrScheme>
      <a:clrMap bg1="lt1" tx1="dk1" bg2="lt2" tx2="dk2" accent1="accent1" accent2="accent2" accent3="accent3" accent4="accent4" accent5="accent5" accent6="accent6" hlink="hlink" folHlink="folHlink"/>
    </a:extraClrScheme>
    <a:extraClrScheme>
      <a:clrScheme name="">
        <a:dk1>
          <a:srgbClr val="FFFFFF"/>
        </a:dk1>
        <a:lt1>
          <a:srgbClr val="330000"/>
        </a:lt1>
        <a:dk2>
          <a:srgbClr val="CC9900"/>
        </a:dk2>
        <a:lt2>
          <a:srgbClr val="763B00"/>
        </a:lt2>
        <a:accent1>
          <a:srgbClr val="FFCC00"/>
        </a:accent1>
        <a:accent2>
          <a:srgbClr val="CC3300"/>
        </a:accent2>
        <a:accent3>
          <a:srgbClr val="ADAAAA"/>
        </a:accent3>
        <a:accent4>
          <a:srgbClr val="DCDCDC"/>
        </a:accent4>
        <a:accent5>
          <a:srgbClr val="FFE2AA"/>
        </a:accent5>
        <a:accent6>
          <a:srgbClr val="B72D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
        <a:dk1>
          <a:srgbClr val="FFFFFF"/>
        </a:dk1>
        <a:lt1>
          <a:srgbClr val="51255D"/>
        </a:lt1>
        <a:dk2>
          <a:srgbClr val="FFFFCC"/>
        </a:dk2>
        <a:lt2>
          <a:srgbClr val="6D3696"/>
        </a:lt2>
        <a:accent1>
          <a:srgbClr val="666699"/>
        </a:accent1>
        <a:accent2>
          <a:srgbClr val="800080"/>
        </a:accent2>
        <a:accent3>
          <a:srgbClr val="B3ABB6"/>
        </a:accent3>
        <a:accent4>
          <a:srgbClr val="DCDCDC"/>
        </a:accent4>
        <a:accent5>
          <a:srgbClr val="B9B9CA"/>
        </a:accent5>
        <a:accent6>
          <a:srgbClr val="720072"/>
        </a:accent6>
        <a:hlink>
          <a:srgbClr val="CCCC00"/>
        </a:hlink>
        <a:folHlink>
          <a:srgbClr val="A3A274"/>
        </a:folHlink>
      </a:clrScheme>
      <a:clrMap bg1="lt1" tx1="dk1" bg2="lt2" tx2="dk2" accent1="accent1" accent2="accent2" accent3="accent3" accent4="accent4" accent5="accent5" accent6="accent6" hlink="hlink" folHlink="folHlink"/>
    </a:extraClrScheme>
    <a:extraClrScheme>
      <a:clrScheme name="">
        <a:dk1>
          <a:srgbClr val="FFFFFF"/>
        </a:dk1>
        <a:lt1>
          <a:srgbClr val="4A553B"/>
        </a:lt1>
        <a:dk2>
          <a:srgbClr val="FFBF1F"/>
        </a:dk2>
        <a:lt2>
          <a:srgbClr val="CC6600"/>
        </a:lt2>
        <a:accent1>
          <a:srgbClr val="FFCC00"/>
        </a:accent1>
        <a:accent2>
          <a:srgbClr val="CC9900"/>
        </a:accent2>
        <a:accent3>
          <a:srgbClr val="B2B4AF"/>
        </a:accent3>
        <a:accent4>
          <a:srgbClr val="DCDCDC"/>
        </a:accent4>
        <a:accent5>
          <a:srgbClr val="FFE2AA"/>
        </a:accent5>
        <a:accent6>
          <a:srgbClr val="B78900"/>
        </a:accent6>
        <a:hlink>
          <a:srgbClr val="669900"/>
        </a:hlink>
        <a:folHlink>
          <a:srgbClr val="A3A274"/>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5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75B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7B75B"/>
        </a:accent6>
        <a:hlink>
          <a:srgbClr val="FFCC00"/>
        </a:hlink>
        <a:folHlink>
          <a:srgbClr val="CC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FF0000"/>
        </a:dk2>
        <a:lt2>
          <a:srgbClr val="0000FF"/>
        </a:lt2>
        <a:accent1>
          <a:srgbClr val="99CCFF"/>
        </a:accent1>
        <a:accent2>
          <a:srgbClr val="33CC33"/>
        </a:accent2>
        <a:accent3>
          <a:srgbClr val="FFFFFF"/>
        </a:accent3>
        <a:accent4>
          <a:srgbClr val="000000"/>
        </a:accent4>
        <a:accent5>
          <a:srgbClr val="CAE2FF"/>
        </a:accent5>
        <a:accent6>
          <a:srgbClr val="2DB72D"/>
        </a:accent6>
        <a:hlink>
          <a:srgbClr val="FF0000"/>
        </a:hlink>
        <a:folHlink>
          <a:srgbClr val="CC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Level</Template>
  <TotalTime>0</TotalTime>
  <Words>5164</Words>
  <Application>WPS 演示</Application>
  <PresentationFormat>在屏幕上显示</PresentationFormat>
  <Paragraphs>402</Paragraphs>
  <Slides>49</Slides>
  <Notes>24</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49</vt:i4>
      </vt:variant>
    </vt:vector>
  </HeadingPairs>
  <TitlesOfParts>
    <vt:vector size="64" baseType="lpstr">
      <vt:lpstr>Arial</vt:lpstr>
      <vt:lpstr>宋体</vt:lpstr>
      <vt:lpstr>Wingdings</vt:lpstr>
      <vt:lpstr>Times New Roman</vt:lpstr>
      <vt:lpstr>Verdana</vt:lpstr>
      <vt:lpstr>Impact</vt:lpstr>
      <vt:lpstr>Trebuchet MS</vt:lpstr>
      <vt:lpstr>Algerian</vt:lpstr>
      <vt:lpstr>Segoe Print</vt:lpstr>
      <vt:lpstr>Arial Unicode MS</vt:lpstr>
      <vt:lpstr>Comic Sans MS</vt:lpstr>
      <vt:lpstr>微软雅黑</vt:lpstr>
      <vt:lpstr>Arial Unicode MS</vt:lpstr>
      <vt:lpstr>Calibri</vt:lpstr>
      <vt:lpstr>Level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family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wcnyjb</dc:creator>
  <cp:lastModifiedBy>hmmwcn</cp:lastModifiedBy>
  <cp:revision>202</cp:revision>
  <dcterms:created xsi:type="dcterms:W3CDTF">2007-08-27T00:57:41Z</dcterms:created>
  <dcterms:modified xsi:type="dcterms:W3CDTF">2020-02-17T12:30:24Z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2052-11.1.0.9339</vt:lpwstr>
  </property>
</Properties>
</file>